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6" r:id="rId2"/>
  </p:sldMasterIdLst>
  <p:notesMasterIdLst>
    <p:notesMasterId r:id="rId88"/>
  </p:notesMasterIdLst>
  <p:handoutMasterIdLst>
    <p:handoutMasterId r:id="rId89"/>
  </p:handoutMasterIdLst>
  <p:sldIdLst>
    <p:sldId id="256" r:id="rId3"/>
    <p:sldId id="276" r:id="rId4"/>
    <p:sldId id="277" r:id="rId5"/>
    <p:sldId id="278" r:id="rId6"/>
    <p:sldId id="284" r:id="rId7"/>
    <p:sldId id="285" r:id="rId8"/>
    <p:sldId id="286" r:id="rId9"/>
    <p:sldId id="289" r:id="rId10"/>
    <p:sldId id="294" r:id="rId11"/>
    <p:sldId id="295" r:id="rId12"/>
    <p:sldId id="296" r:id="rId13"/>
    <p:sldId id="297" r:id="rId14"/>
    <p:sldId id="370" r:id="rId15"/>
    <p:sldId id="290" r:id="rId16"/>
    <p:sldId id="291" r:id="rId17"/>
    <p:sldId id="292" r:id="rId18"/>
    <p:sldId id="293" r:id="rId19"/>
    <p:sldId id="305" r:id="rId20"/>
    <p:sldId id="399" r:id="rId21"/>
    <p:sldId id="400" r:id="rId22"/>
    <p:sldId id="401" r:id="rId23"/>
    <p:sldId id="402" r:id="rId24"/>
    <p:sldId id="310" r:id="rId25"/>
    <p:sldId id="311" r:id="rId26"/>
    <p:sldId id="312" r:id="rId27"/>
    <p:sldId id="313" r:id="rId28"/>
    <p:sldId id="314" r:id="rId29"/>
    <p:sldId id="315" r:id="rId30"/>
    <p:sldId id="316" r:id="rId31"/>
    <p:sldId id="320" r:id="rId32"/>
    <p:sldId id="377" r:id="rId33"/>
    <p:sldId id="378" r:id="rId34"/>
    <p:sldId id="379" r:id="rId35"/>
    <p:sldId id="321" r:id="rId36"/>
    <p:sldId id="322" r:id="rId37"/>
    <p:sldId id="323" r:id="rId38"/>
    <p:sldId id="324" r:id="rId39"/>
    <p:sldId id="325" r:id="rId40"/>
    <p:sldId id="326" r:id="rId41"/>
    <p:sldId id="327" r:id="rId42"/>
    <p:sldId id="331" r:id="rId43"/>
    <p:sldId id="381" r:id="rId44"/>
    <p:sldId id="382" r:id="rId45"/>
    <p:sldId id="333" r:id="rId46"/>
    <p:sldId id="332" r:id="rId47"/>
    <p:sldId id="334" r:id="rId48"/>
    <p:sldId id="335" r:id="rId49"/>
    <p:sldId id="336" r:id="rId50"/>
    <p:sldId id="337" r:id="rId51"/>
    <p:sldId id="338" r:id="rId52"/>
    <p:sldId id="342" r:id="rId53"/>
    <p:sldId id="384" r:id="rId54"/>
    <p:sldId id="385" r:id="rId55"/>
    <p:sldId id="344" r:id="rId56"/>
    <p:sldId id="345" r:id="rId57"/>
    <p:sldId id="346" r:id="rId58"/>
    <p:sldId id="347" r:id="rId59"/>
    <p:sldId id="348" r:id="rId60"/>
    <p:sldId id="349" r:id="rId61"/>
    <p:sldId id="350" r:id="rId62"/>
    <p:sldId id="354" r:id="rId63"/>
    <p:sldId id="387" r:id="rId64"/>
    <p:sldId id="367" r:id="rId65"/>
    <p:sldId id="390" r:id="rId66"/>
    <p:sldId id="388" r:id="rId67"/>
    <p:sldId id="389" r:id="rId68"/>
    <p:sldId id="368" r:id="rId69"/>
    <p:sldId id="369" r:id="rId70"/>
    <p:sldId id="371" r:id="rId71"/>
    <p:sldId id="372" r:id="rId72"/>
    <p:sldId id="373" r:id="rId73"/>
    <p:sldId id="374" r:id="rId74"/>
    <p:sldId id="375" r:id="rId75"/>
    <p:sldId id="376" r:id="rId76"/>
    <p:sldId id="391" r:id="rId77"/>
    <p:sldId id="392" r:id="rId78"/>
    <p:sldId id="380" r:id="rId79"/>
    <p:sldId id="393" r:id="rId80"/>
    <p:sldId id="394" r:id="rId81"/>
    <p:sldId id="383" r:id="rId82"/>
    <p:sldId id="395" r:id="rId83"/>
    <p:sldId id="396" r:id="rId84"/>
    <p:sldId id="386" r:id="rId85"/>
    <p:sldId id="397" r:id="rId86"/>
    <p:sldId id="398" r:id="rId87"/>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Tahoma" pitchFamily="34" charset="0"/>
        <a:ea typeface="+mn-ea"/>
        <a:cs typeface="Arial" charset="0"/>
      </a:defRPr>
    </a:lvl1pPr>
    <a:lvl2pPr marL="457200" algn="l" rtl="0" fontAlgn="base">
      <a:spcBef>
        <a:spcPct val="0"/>
      </a:spcBef>
      <a:spcAft>
        <a:spcPct val="0"/>
      </a:spcAft>
      <a:defRPr kern="1200">
        <a:solidFill>
          <a:schemeClr val="tx1"/>
        </a:solidFill>
        <a:latin typeface="Tahoma" pitchFamily="34" charset="0"/>
        <a:ea typeface="+mn-ea"/>
        <a:cs typeface="Arial" charset="0"/>
      </a:defRPr>
    </a:lvl2pPr>
    <a:lvl3pPr marL="914400" algn="l" rtl="0" fontAlgn="base">
      <a:spcBef>
        <a:spcPct val="0"/>
      </a:spcBef>
      <a:spcAft>
        <a:spcPct val="0"/>
      </a:spcAft>
      <a:defRPr kern="1200">
        <a:solidFill>
          <a:schemeClr val="tx1"/>
        </a:solidFill>
        <a:latin typeface="Tahoma" pitchFamily="34" charset="0"/>
        <a:ea typeface="+mn-ea"/>
        <a:cs typeface="Arial" charset="0"/>
      </a:defRPr>
    </a:lvl3pPr>
    <a:lvl4pPr marL="1371600" algn="l" rtl="0" fontAlgn="base">
      <a:spcBef>
        <a:spcPct val="0"/>
      </a:spcBef>
      <a:spcAft>
        <a:spcPct val="0"/>
      </a:spcAft>
      <a:defRPr kern="1200">
        <a:solidFill>
          <a:schemeClr val="tx1"/>
        </a:solidFill>
        <a:latin typeface="Tahoma" pitchFamily="34" charset="0"/>
        <a:ea typeface="+mn-ea"/>
        <a:cs typeface="Arial" charset="0"/>
      </a:defRPr>
    </a:lvl4pPr>
    <a:lvl5pPr marL="1828800" algn="l" rtl="0" fontAlgn="base">
      <a:spcBef>
        <a:spcPct val="0"/>
      </a:spcBef>
      <a:spcAft>
        <a:spcPct val="0"/>
      </a:spcAft>
      <a:defRPr kern="1200">
        <a:solidFill>
          <a:schemeClr val="tx1"/>
        </a:solidFill>
        <a:latin typeface="Tahoma" pitchFamily="34" charset="0"/>
        <a:ea typeface="+mn-ea"/>
        <a:cs typeface="Arial" charset="0"/>
      </a:defRPr>
    </a:lvl5pPr>
    <a:lvl6pPr marL="2286000" algn="l" defTabSz="914400" rtl="0" eaLnBrk="1" latinLnBrk="0" hangingPunct="1">
      <a:defRPr kern="1200">
        <a:solidFill>
          <a:schemeClr val="tx1"/>
        </a:solidFill>
        <a:latin typeface="Tahoma" pitchFamily="34" charset="0"/>
        <a:ea typeface="+mn-ea"/>
        <a:cs typeface="Arial" charset="0"/>
      </a:defRPr>
    </a:lvl6pPr>
    <a:lvl7pPr marL="2743200" algn="l" defTabSz="914400" rtl="0" eaLnBrk="1" latinLnBrk="0" hangingPunct="1">
      <a:defRPr kern="1200">
        <a:solidFill>
          <a:schemeClr val="tx1"/>
        </a:solidFill>
        <a:latin typeface="Tahoma" pitchFamily="34" charset="0"/>
        <a:ea typeface="+mn-ea"/>
        <a:cs typeface="Arial" charset="0"/>
      </a:defRPr>
    </a:lvl7pPr>
    <a:lvl8pPr marL="3200400" algn="l" defTabSz="914400" rtl="0" eaLnBrk="1" latinLnBrk="0" hangingPunct="1">
      <a:defRPr kern="1200">
        <a:solidFill>
          <a:schemeClr val="tx1"/>
        </a:solidFill>
        <a:latin typeface="Tahoma" pitchFamily="34" charset="0"/>
        <a:ea typeface="+mn-ea"/>
        <a:cs typeface="Arial" charset="0"/>
      </a:defRPr>
    </a:lvl8pPr>
    <a:lvl9pPr marL="3657600" algn="l" defTabSz="914400" rtl="0" eaLnBrk="1" latinLnBrk="0" hangingPunct="1">
      <a:defRPr kern="1200">
        <a:solidFill>
          <a:schemeClr val="tx1"/>
        </a:solidFill>
        <a:latin typeface="Tahoma"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BA75"/>
    <a:srgbClr val="FFA143"/>
    <a:srgbClr val="000099"/>
    <a:srgbClr val="0000FF"/>
    <a:srgbClr val="E0E0E0"/>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3910" autoAdjust="0"/>
  </p:normalViewPr>
  <p:slideViewPr>
    <p:cSldViewPr>
      <p:cViewPr varScale="1">
        <p:scale>
          <a:sx n="84" d="100"/>
          <a:sy n="84" d="100"/>
        </p:scale>
        <p:origin x="538" y="67"/>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48" d="100"/>
          <a:sy n="48" d="100"/>
        </p:scale>
        <p:origin x="2688"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8A275C-8715-4EBC-ACE6-06A0A5C6BF68}" type="datetimeFigureOut">
              <a:rPr lang="en-US" smtClean="0"/>
              <a:t>6/14/2024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9B8475-901B-4D5F-B0AD-BBCFCCE976B0}" type="slidenum">
              <a:rPr lang="en-US" smtClean="0"/>
              <a:t>‹#›</a:t>
            </a:fld>
            <a:endParaRPr lang="en-US"/>
          </a:p>
        </p:txBody>
      </p:sp>
    </p:spTree>
    <p:extLst>
      <p:ext uri="{BB962C8B-B14F-4D97-AF65-F5344CB8AC3E}">
        <p14:creationId xmlns:p14="http://schemas.microsoft.com/office/powerpoint/2010/main" val="3710893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6DD5A-582B-4CFF-9754-E70C089606FC}" type="datetimeFigureOut">
              <a:rPr lang="en-US" smtClean="0"/>
              <a:t>6/14/2024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CA842-7A1D-46C2-966F-C158AA7CC634}" type="slidenum">
              <a:rPr lang="en-US" smtClean="0"/>
              <a:t>‹#›</a:t>
            </a:fld>
            <a:endParaRPr lang="en-US"/>
          </a:p>
        </p:txBody>
      </p:sp>
    </p:spTree>
    <p:extLst>
      <p:ext uri="{BB962C8B-B14F-4D97-AF65-F5344CB8AC3E}">
        <p14:creationId xmlns:p14="http://schemas.microsoft.com/office/powerpoint/2010/main" val="3947849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4CA842-7A1D-46C2-966F-C158AA7CC634}" type="slidenum">
              <a:rPr lang="en-US" smtClean="0"/>
              <a:t>2</a:t>
            </a:fld>
            <a:endParaRPr lang="en-US"/>
          </a:p>
        </p:txBody>
      </p:sp>
    </p:spTree>
    <p:extLst>
      <p:ext uri="{BB962C8B-B14F-4D97-AF65-F5344CB8AC3E}">
        <p14:creationId xmlns:p14="http://schemas.microsoft.com/office/powerpoint/2010/main" val="306574688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328613"/>
            <a:ext cx="8055429"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328613"/>
            <a:ext cx="8055429"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3400" y="328613"/>
            <a:ext cx="8055429"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33400" y="328613"/>
            <a:ext cx="8055429"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3400" y="328613"/>
            <a:ext cx="8055429"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33400" y="328613"/>
            <a:ext cx="8055429"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a:blip r:embed="rId8">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04800" y="242887"/>
            <a:ext cx="8458200" cy="4500563"/>
          </a:xfrm>
          <a:prstGeom prst="rect">
            <a:avLst/>
          </a:prstGeom>
        </p:spPr>
      </p:pic>
      <p:sp>
        <p:nvSpPr>
          <p:cNvPr id="11" name="Freeform 10"/>
          <p:cNvSpPr/>
          <p:nvPr userDrawn="1"/>
        </p:nvSpPr>
        <p:spPr>
          <a:xfrm>
            <a:off x="-60324" y="3300412"/>
            <a:ext cx="9845675" cy="2019300"/>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252024 h 2456711"/>
              <a:gd name="connsiteX1" fmla="*/ 9843072 w 9845216"/>
              <a:gd name="connsiteY1" fmla="*/ 90880 h 2456711"/>
              <a:gd name="connsiteX2" fmla="*/ 9247986 w 9845216"/>
              <a:gd name="connsiteY2" fmla="*/ 2442197 h 2456711"/>
              <a:gd name="connsiteX3" fmla="*/ 31414 w 9845216"/>
              <a:gd name="connsiteY3" fmla="*/ 2456711 h 2456711"/>
              <a:gd name="connsiteX4" fmla="*/ 2386 w 9845216"/>
              <a:gd name="connsiteY4" fmla="*/ 1252024 h 2456711"/>
              <a:gd name="connsiteX0" fmla="*/ 2386 w 9845216"/>
              <a:gd name="connsiteY0" fmla="*/ 1257986 h 2462673"/>
              <a:gd name="connsiteX1" fmla="*/ 9843072 w 9845216"/>
              <a:gd name="connsiteY1" fmla="*/ 96842 h 2462673"/>
              <a:gd name="connsiteX2" fmla="*/ 9247986 w 9845216"/>
              <a:gd name="connsiteY2" fmla="*/ 2448159 h 2462673"/>
              <a:gd name="connsiteX3" fmla="*/ 31414 w 9845216"/>
              <a:gd name="connsiteY3" fmla="*/ 2462673 h 2462673"/>
              <a:gd name="connsiteX4" fmla="*/ 2386 w 9845216"/>
              <a:gd name="connsiteY4" fmla="*/ 1257986 h 2462673"/>
              <a:gd name="connsiteX0" fmla="*/ 2386 w 9845216"/>
              <a:gd name="connsiteY0" fmla="*/ 1279764 h 2484451"/>
              <a:gd name="connsiteX1" fmla="*/ 9843072 w 9845216"/>
              <a:gd name="connsiteY1" fmla="*/ 118620 h 2484451"/>
              <a:gd name="connsiteX2" fmla="*/ 9247986 w 9845216"/>
              <a:gd name="connsiteY2" fmla="*/ 2469937 h 2484451"/>
              <a:gd name="connsiteX3" fmla="*/ 31414 w 9845216"/>
              <a:gd name="connsiteY3" fmla="*/ 2484451 h 2484451"/>
              <a:gd name="connsiteX4" fmla="*/ 2386 w 9845216"/>
              <a:gd name="connsiteY4" fmla="*/ 1279764 h 2484451"/>
              <a:gd name="connsiteX0" fmla="*/ 2386 w 9845216"/>
              <a:gd name="connsiteY0" fmla="*/ 1199150 h 2403837"/>
              <a:gd name="connsiteX1" fmla="*/ 9843072 w 9845216"/>
              <a:gd name="connsiteY1" fmla="*/ 38006 h 2403837"/>
              <a:gd name="connsiteX2" fmla="*/ 9247986 w 9845216"/>
              <a:gd name="connsiteY2" fmla="*/ 2389323 h 2403837"/>
              <a:gd name="connsiteX3" fmla="*/ 31414 w 9845216"/>
              <a:gd name="connsiteY3" fmla="*/ 2403837 h 2403837"/>
              <a:gd name="connsiteX4" fmla="*/ 2386 w 9845216"/>
              <a:gd name="connsiteY4" fmla="*/ 1199150 h 2403837"/>
              <a:gd name="connsiteX0" fmla="*/ 2386 w 9845216"/>
              <a:gd name="connsiteY0" fmla="*/ 1469364 h 2398280"/>
              <a:gd name="connsiteX1" fmla="*/ 9843072 w 9845216"/>
              <a:gd name="connsiteY1" fmla="*/ 32449 h 2398280"/>
              <a:gd name="connsiteX2" fmla="*/ 9247986 w 9845216"/>
              <a:gd name="connsiteY2" fmla="*/ 2383766 h 2398280"/>
              <a:gd name="connsiteX3" fmla="*/ 31414 w 9845216"/>
              <a:gd name="connsiteY3" fmla="*/ 2398280 h 2398280"/>
              <a:gd name="connsiteX4" fmla="*/ 2386 w 9845216"/>
              <a:gd name="connsiteY4" fmla="*/ 1469364 h 2398280"/>
              <a:gd name="connsiteX0" fmla="*/ 2386 w 9845216"/>
              <a:gd name="connsiteY0" fmla="*/ 1638598 h 2567514"/>
              <a:gd name="connsiteX1" fmla="*/ 9843072 w 9845216"/>
              <a:gd name="connsiteY1" fmla="*/ 201683 h 2567514"/>
              <a:gd name="connsiteX2" fmla="*/ 9247986 w 9845216"/>
              <a:gd name="connsiteY2" fmla="*/ 2553000 h 2567514"/>
              <a:gd name="connsiteX3" fmla="*/ 31414 w 9845216"/>
              <a:gd name="connsiteY3" fmla="*/ 2567514 h 2567514"/>
              <a:gd name="connsiteX4" fmla="*/ 2386 w 9845216"/>
              <a:gd name="connsiteY4" fmla="*/ 1638598 h 2567514"/>
              <a:gd name="connsiteX0" fmla="*/ 2386 w 9845216"/>
              <a:gd name="connsiteY0" fmla="*/ 1763348 h 2692264"/>
              <a:gd name="connsiteX1" fmla="*/ 9843072 w 9845216"/>
              <a:gd name="connsiteY1" fmla="*/ 326433 h 2692264"/>
              <a:gd name="connsiteX2" fmla="*/ 9247986 w 9845216"/>
              <a:gd name="connsiteY2" fmla="*/ 2677750 h 2692264"/>
              <a:gd name="connsiteX3" fmla="*/ 31414 w 9845216"/>
              <a:gd name="connsiteY3" fmla="*/ 2692264 h 2692264"/>
              <a:gd name="connsiteX4" fmla="*/ 2386 w 9845216"/>
              <a:gd name="connsiteY4" fmla="*/ 1763348 h 2692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5216" h="2692264">
                <a:moveTo>
                  <a:pt x="2386" y="1763348"/>
                </a:moveTo>
                <a:cubicBezTo>
                  <a:pt x="4090575" y="1731899"/>
                  <a:pt x="8331168" y="-902444"/>
                  <a:pt x="9843072" y="326433"/>
                </a:cubicBezTo>
                <a:cubicBezTo>
                  <a:pt x="9886615" y="2039119"/>
                  <a:pt x="9252824" y="1040055"/>
                  <a:pt x="9247986" y="2677750"/>
                </a:cubicBezTo>
                <a:lnTo>
                  <a:pt x="31414" y="2692264"/>
                </a:lnTo>
                <a:cubicBezTo>
                  <a:pt x="14481" y="2285864"/>
                  <a:pt x="-7291" y="2312471"/>
                  <a:pt x="2386" y="1763348"/>
                </a:cubicBezTo>
                <a:close/>
              </a:path>
            </a:pathLst>
          </a:cu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Freeform 11"/>
          <p:cNvSpPr/>
          <p:nvPr userDrawn="1"/>
        </p:nvSpPr>
        <p:spPr>
          <a:xfrm>
            <a:off x="-292100" y="3269457"/>
            <a:ext cx="10887075" cy="2616994"/>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7774" h="3489223">
                <a:moveTo>
                  <a:pt x="1214" y="2124879"/>
                </a:moveTo>
                <a:cubicBezTo>
                  <a:pt x="5047346" y="1977316"/>
                  <a:pt x="6907594" y="-1005370"/>
                  <a:pt x="10886928" y="354135"/>
                </a:cubicBezTo>
                <a:cubicBezTo>
                  <a:pt x="10930471" y="2066821"/>
                  <a:pt x="9280681" y="1837014"/>
                  <a:pt x="9275843" y="3474709"/>
                </a:cubicBezTo>
                <a:lnTo>
                  <a:pt x="59271" y="3489223"/>
                </a:lnTo>
                <a:cubicBezTo>
                  <a:pt x="42338" y="3082823"/>
                  <a:pt x="-8463" y="2674002"/>
                  <a:pt x="1214" y="2124879"/>
                </a:cubicBezTo>
                <a:close/>
              </a:path>
            </a:pathLst>
          </a:custGeom>
          <a:solidFill>
            <a:schemeClr val="tx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1295400" y="3183732"/>
            <a:ext cx="7543800" cy="1102519"/>
          </a:xfrm>
        </p:spPr>
        <p:txBody>
          <a:bodyPr anchor="b">
            <a:normAutofit/>
          </a:bodyPr>
          <a:lstStyle>
            <a:lvl1pPr algn="r">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442029" y="4171950"/>
            <a:ext cx="6400800" cy="1314450"/>
          </a:xfrm>
        </p:spPr>
        <p:txBody>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3" name="Slide Number Placeholder 5"/>
          <p:cNvSpPr>
            <a:spLocks noGrp="1"/>
          </p:cNvSpPr>
          <p:nvPr>
            <p:ph type="sldNum" sz="quarter" idx="10"/>
          </p:nvPr>
        </p:nvSpPr>
        <p:spPr/>
        <p:txBody>
          <a:bodyPr/>
          <a:lstStyle>
            <a:lvl1pPr>
              <a:defRPr/>
            </a:lvl1pPr>
          </a:lstStyle>
          <a:p>
            <a:pPr>
              <a:defRPr/>
            </a:pPr>
            <a:fld id="{6A2C665E-FE70-4CFE-B370-DD5D4F614C80}"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F7B92AFA-140B-40D1-ADCD-10CCBCF9B6C2}" type="datetimeFigureOut">
              <a:rPr lang="en-US"/>
              <a:pPr>
                <a:defRPr/>
              </a:pPr>
              <a:t>6/14/2024</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8980054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0" y="3312319"/>
            <a:ext cx="5486400" cy="425054"/>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3048000" y="171450"/>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048000" y="3737372"/>
            <a:ext cx="5486400" cy="603647"/>
          </a:xfrm>
        </p:spPr>
        <p:txBody>
          <a:bodyPr/>
          <a:lstStyle>
            <a:lvl1pPr marL="0" indent="0" algn="l">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F5195E-9E11-4B05-87B8-64E1C413BC3F}" type="datetimeFigureOut">
              <a:rPr lang="en-US"/>
              <a:pPr>
                <a:defRPr/>
              </a:pPr>
              <a:t>6/14/2024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7717588-9E7A-4D8D-A50A-DBDBC59CDDB4}" type="slidenum">
              <a:rPr lang="en-US"/>
              <a:pPr>
                <a:defRPr/>
              </a:pPr>
              <a:t>‹#›</a:t>
            </a:fld>
            <a:endParaRPr lang="en-US"/>
          </a:p>
        </p:txBody>
      </p:sp>
    </p:spTree>
    <p:extLst>
      <p:ext uri="{BB962C8B-B14F-4D97-AF65-F5344CB8AC3E}">
        <p14:creationId xmlns:p14="http://schemas.microsoft.com/office/powerpoint/2010/main" val="204248269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C668738-B21E-4F50-8A26-3E2555E40AD0}" type="datetimeFigureOut">
              <a:rPr lang="en-US"/>
              <a:pPr>
                <a:defRPr/>
              </a:pPr>
              <a:t>6/14/2024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D89CA4-673B-4C0E-97A2-6EB0AA1005AE}" type="slidenum">
              <a:rPr lang="en-US"/>
              <a:pPr>
                <a:defRPr/>
              </a:pPr>
              <a:t>‹#›</a:t>
            </a:fld>
            <a:endParaRPr lang="en-US"/>
          </a:p>
        </p:txBody>
      </p:sp>
    </p:spTree>
    <p:extLst>
      <p:ext uri="{BB962C8B-B14F-4D97-AF65-F5344CB8AC3E}">
        <p14:creationId xmlns:p14="http://schemas.microsoft.com/office/powerpoint/2010/main" val="319233832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194572"/>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25FB67-60F4-43F1-9FA0-F2225AAB6989}" type="datetimeFigureOut">
              <a:rPr lang="en-US"/>
              <a:pPr>
                <a:defRPr/>
              </a:pPr>
              <a:t>6/14/2024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399F4E-7BF0-4C8E-9209-A3997997BE6D}" type="slidenum">
              <a:rPr lang="en-US"/>
              <a:pPr>
                <a:defRPr/>
              </a:pPr>
              <a:t>‹#›</a:t>
            </a:fld>
            <a:endParaRPr lang="en-US"/>
          </a:p>
        </p:txBody>
      </p:sp>
    </p:spTree>
    <p:extLst>
      <p:ext uri="{BB962C8B-B14F-4D97-AF65-F5344CB8AC3E}">
        <p14:creationId xmlns:p14="http://schemas.microsoft.com/office/powerpoint/2010/main" val="261211040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86200" y="2344500"/>
            <a:ext cx="50292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6"/>
          </p:nvPr>
        </p:nvSpPr>
        <p:spPr>
          <a:xfrm>
            <a:off x="3886200" y="1143000"/>
            <a:ext cx="50292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14" name="Text Placeholder 8"/>
          <p:cNvSpPr>
            <a:spLocks noGrp="1"/>
          </p:cNvSpPr>
          <p:nvPr>
            <p:ph type="body" sz="quarter" idx="17"/>
          </p:nvPr>
        </p:nvSpPr>
        <p:spPr>
          <a:xfrm>
            <a:off x="3886200" y="1743750"/>
            <a:ext cx="50292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15" name="Text Placeholder 8"/>
          <p:cNvSpPr>
            <a:spLocks noGrp="1"/>
          </p:cNvSpPr>
          <p:nvPr>
            <p:ph type="body" sz="quarter" idx="18"/>
          </p:nvPr>
        </p:nvSpPr>
        <p:spPr>
          <a:xfrm>
            <a:off x="3886200" y="2945250"/>
            <a:ext cx="50292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10" name="Title 1"/>
          <p:cNvSpPr>
            <a:spLocks noGrp="1"/>
          </p:cNvSpPr>
          <p:nvPr>
            <p:ph type="title"/>
          </p:nvPr>
        </p:nvSpPr>
        <p:spPr>
          <a:xfrm>
            <a:off x="1828800" y="205978"/>
            <a:ext cx="6858000" cy="857250"/>
          </a:xfrm>
        </p:spPr>
        <p:txBody>
          <a:bodyPr/>
          <a:lstStyle/>
          <a:p>
            <a:r>
              <a:rPr lang="en-US" smtClean="0"/>
              <a:t>Click to edit Master title style</a:t>
            </a:r>
            <a:endParaRPr lang="en-US"/>
          </a:p>
        </p:txBody>
      </p:sp>
    </p:spTree>
    <p:extLst>
      <p:ext uri="{BB962C8B-B14F-4D97-AF65-F5344CB8AC3E}">
        <p14:creationId xmlns:p14="http://schemas.microsoft.com/office/powerpoint/2010/main" val="88753540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92774" y="1084848"/>
            <a:ext cx="3193626" cy="3144252"/>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tx1"/>
                </a:solidFill>
                <a:effectLst/>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562601" y="1085850"/>
            <a:ext cx="3124199" cy="32004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tx1"/>
                </a:solidFill>
                <a:effectLst/>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smtClean="0"/>
              <a:t>Copyright 2010</a:t>
            </a:r>
            <a:endParaRPr lang="en-US" dirty="0"/>
          </a:p>
        </p:txBody>
      </p:sp>
      <p:sp>
        <p:nvSpPr>
          <p:cNvPr id="8" name="Title 1"/>
          <p:cNvSpPr>
            <a:spLocks noGrp="1"/>
          </p:cNvSpPr>
          <p:nvPr>
            <p:ph type="title"/>
          </p:nvPr>
        </p:nvSpPr>
        <p:spPr>
          <a:xfrm>
            <a:off x="1828800" y="205978"/>
            <a:ext cx="6858000" cy="857250"/>
          </a:xfrm>
        </p:spPr>
        <p:txBody>
          <a:bodyPr/>
          <a:lstStyle/>
          <a:p>
            <a:r>
              <a:rPr lang="en-US" smtClean="0"/>
              <a:t>Click to edit Master title style</a:t>
            </a:r>
            <a:endParaRPr lang="en-US"/>
          </a:p>
        </p:txBody>
      </p:sp>
    </p:spTree>
    <p:extLst>
      <p:ext uri="{BB962C8B-B14F-4D97-AF65-F5344CB8AC3E}">
        <p14:creationId xmlns:p14="http://schemas.microsoft.com/office/powerpoint/2010/main" val="328344926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2286000" y="2400301"/>
            <a:ext cx="2057400" cy="16001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4495800" y="2400301"/>
            <a:ext cx="2057400" cy="16001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686550" y="2400301"/>
            <a:ext cx="2000250" cy="1600199"/>
          </a:xfrm>
        </p:spPr>
        <p:txBody>
          <a:bodyPr lIns="274320" tIns="0" rIns="182880">
            <a:normAutofit/>
          </a:bodyPr>
          <a:lstStyle>
            <a:lvl1pPr>
              <a:lnSpc>
                <a:spcPts val="2000"/>
              </a:lnSpc>
              <a:defRPr lang="en-US" sz="1800" kern="1200" dirty="0" smtClean="0">
                <a:solidFill>
                  <a:schemeClr val="tx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lnSpc>
                <a:spcPts val="2000"/>
              </a:lnSpc>
              <a:spcBef>
                <a:spcPct val="20000"/>
              </a:spcBef>
              <a:buFontTx/>
              <a:buNone/>
            </a:pPr>
            <a:r>
              <a:rPr lang="en-US" dirty="0" smtClean="0"/>
              <a:t>Click to edit Master text styles</a:t>
            </a:r>
          </a:p>
        </p:txBody>
      </p:sp>
      <p:sp>
        <p:nvSpPr>
          <p:cNvPr id="15" name="Content Placeholder 2"/>
          <p:cNvSpPr>
            <a:spLocks noGrp="1"/>
          </p:cNvSpPr>
          <p:nvPr>
            <p:ph sz="half" idx="15"/>
          </p:nvPr>
        </p:nvSpPr>
        <p:spPr>
          <a:xfrm>
            <a:off x="2286000" y="1085849"/>
            <a:ext cx="2057400" cy="1257301"/>
          </a:xfrm>
        </p:spPr>
        <p:txBody>
          <a:bodyPr>
            <a:no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4514850" y="1085849"/>
            <a:ext cx="2000250" cy="1257301"/>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686550" y="1085849"/>
            <a:ext cx="2000250" cy="1257301"/>
          </a:xfrm>
        </p:spPr>
        <p:txBody>
          <a:bodyPr>
            <a:normAutofit/>
          </a:bodyPr>
          <a:lstStyle>
            <a:lvl1pPr>
              <a:defRPr lang="en-US" sz="2000" kern="1200" dirty="0" smtClean="0">
                <a:solidFill>
                  <a:schemeClr val="tx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p>
        </p:txBody>
      </p:sp>
      <p:sp>
        <p:nvSpPr>
          <p:cNvPr id="13" name="Title 1"/>
          <p:cNvSpPr>
            <a:spLocks noGrp="1"/>
          </p:cNvSpPr>
          <p:nvPr>
            <p:ph type="title"/>
          </p:nvPr>
        </p:nvSpPr>
        <p:spPr>
          <a:xfrm>
            <a:off x="1828800" y="205978"/>
            <a:ext cx="6858000" cy="857250"/>
          </a:xfrm>
        </p:spPr>
        <p:txBody>
          <a:bodyPr/>
          <a:lstStyle/>
          <a:p>
            <a:r>
              <a:rPr lang="en-US" smtClean="0"/>
              <a:t>Click to edit Master title style</a:t>
            </a:r>
            <a:endParaRPr lang="en-US"/>
          </a:p>
        </p:txBody>
      </p:sp>
    </p:spTree>
    <p:extLst>
      <p:ext uri="{BB962C8B-B14F-4D97-AF65-F5344CB8AC3E}">
        <p14:creationId xmlns:p14="http://schemas.microsoft.com/office/powerpoint/2010/main" val="36059472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2133600" y="1028700"/>
            <a:ext cx="3276600" cy="1764506"/>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5440362" y="2796779"/>
            <a:ext cx="3208338" cy="1371600"/>
          </a:xfrm>
        </p:spPr>
        <p:txBody>
          <a:bodyPr>
            <a:normAutofit/>
          </a:bodyPr>
          <a:lstStyle>
            <a:lvl1pPr marL="0" indent="0" algn="l">
              <a:buFontTx/>
              <a:buNone/>
              <a:defRPr sz="1600" b="1">
                <a:solidFill>
                  <a:schemeClr val="tx1"/>
                </a:solidFill>
              </a:defRPr>
            </a:lvl1pPr>
            <a:lvl2pPr marL="0" indent="0" algn="l">
              <a:buFontTx/>
              <a:buNone/>
              <a:defRPr sz="1600">
                <a:solidFill>
                  <a:schemeClr val="tx1"/>
                </a:solidFill>
              </a:defRPr>
            </a:lvl2pPr>
            <a:lvl3pPr marL="0" indent="0" algn="l">
              <a:buFontTx/>
              <a:buNone/>
              <a:defRPr sz="1600">
                <a:solidFill>
                  <a:schemeClr val="tx1"/>
                </a:solidFill>
              </a:defRPr>
            </a:lvl3pPr>
            <a:lvl4pPr marL="0" indent="0" algn="l">
              <a:buFontTx/>
              <a:buNone/>
              <a:defRPr sz="1600">
                <a:solidFill>
                  <a:schemeClr val="tx1"/>
                </a:solidFill>
              </a:defRPr>
            </a:lvl4pPr>
            <a:lvl5pPr marL="0" indent="0" algn="l">
              <a:buFontTx/>
              <a:buNone/>
              <a:defRPr sz="16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9" name="Content Placeholder 2"/>
          <p:cNvSpPr>
            <a:spLocks noGrp="1"/>
          </p:cNvSpPr>
          <p:nvPr>
            <p:ph sz="half" idx="14"/>
          </p:nvPr>
        </p:nvSpPr>
        <p:spPr>
          <a:xfrm>
            <a:off x="5410200" y="1028701"/>
            <a:ext cx="3276600" cy="1764506"/>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2133601" y="2793207"/>
            <a:ext cx="3276599" cy="1371600"/>
          </a:xfrm>
        </p:spPr>
        <p:txBody>
          <a:bodyPr>
            <a:normAutofit/>
          </a:bodyPr>
          <a:lstStyle>
            <a:lvl1pPr marL="0" indent="0">
              <a:buFontTx/>
              <a:buNone/>
              <a:defRPr sz="1600" b="1">
                <a:solidFill>
                  <a:schemeClr val="tx1"/>
                </a:solidFill>
              </a:defRPr>
            </a:lvl1pPr>
            <a:lvl2pPr marL="0" indent="0">
              <a:buFontTx/>
              <a:buNone/>
              <a:defRPr sz="1600">
                <a:solidFill>
                  <a:schemeClr val="tx1"/>
                </a:solidFill>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Level 2</a:t>
            </a:r>
          </a:p>
          <a:p>
            <a:pPr lvl="2"/>
            <a:r>
              <a:rPr lang="en-US" dirty="0" smtClean="0"/>
              <a:t>Level 3</a:t>
            </a:r>
          </a:p>
          <a:p>
            <a:pPr lvl="3"/>
            <a:r>
              <a:rPr lang="en-US" dirty="0" smtClean="0"/>
              <a:t>Level 4</a:t>
            </a:r>
          </a:p>
          <a:p>
            <a:pPr lvl="4"/>
            <a:r>
              <a:rPr lang="en-US" dirty="0" smtClean="0"/>
              <a:t>Level 5</a:t>
            </a:r>
            <a:endParaRPr lang="en-US" dirty="0"/>
          </a:p>
        </p:txBody>
      </p:sp>
      <p:sp>
        <p:nvSpPr>
          <p:cNvPr id="11" name="Title 1"/>
          <p:cNvSpPr>
            <a:spLocks noGrp="1"/>
          </p:cNvSpPr>
          <p:nvPr>
            <p:ph type="title"/>
          </p:nvPr>
        </p:nvSpPr>
        <p:spPr>
          <a:xfrm>
            <a:off x="1828800" y="205978"/>
            <a:ext cx="6858000" cy="857250"/>
          </a:xfrm>
        </p:spPr>
        <p:txBody>
          <a:bodyPr/>
          <a:lstStyle/>
          <a:p>
            <a:r>
              <a:rPr lang="en-US" smtClean="0"/>
              <a:t>Click to edit Master title style</a:t>
            </a:r>
            <a:endParaRPr lang="en-US"/>
          </a:p>
        </p:txBody>
      </p:sp>
    </p:spTree>
    <p:extLst>
      <p:ext uri="{BB962C8B-B14F-4D97-AF65-F5344CB8AC3E}">
        <p14:creationId xmlns:p14="http://schemas.microsoft.com/office/powerpoint/2010/main" val="191107931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886200" y="1143000"/>
            <a:ext cx="3048000" cy="2628900"/>
          </a:xfrm>
        </p:spPr>
        <p:txBody>
          <a:bodyPr/>
          <a:lstStyle>
            <a:lvl1pPr marL="0" indent="0" algn="ctr">
              <a:lnSpc>
                <a:spcPts val="1600"/>
              </a:lnSpc>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smtClean="0"/>
              <a:t>Copyright 2010</a:t>
            </a:r>
            <a:endParaRPr lang="en-US" dirty="0"/>
          </a:p>
        </p:txBody>
      </p:sp>
      <p:sp>
        <p:nvSpPr>
          <p:cNvPr id="7" name="Title 1"/>
          <p:cNvSpPr>
            <a:spLocks noGrp="1"/>
          </p:cNvSpPr>
          <p:nvPr>
            <p:ph type="title"/>
          </p:nvPr>
        </p:nvSpPr>
        <p:spPr>
          <a:xfrm>
            <a:off x="1828800" y="205978"/>
            <a:ext cx="6858000" cy="857250"/>
          </a:xfrm>
        </p:spPr>
        <p:txBody>
          <a:bodyPr/>
          <a:lstStyle/>
          <a:p>
            <a:r>
              <a:rPr lang="en-US" smtClean="0"/>
              <a:t>Click to edit Master title style</a:t>
            </a:r>
            <a:endParaRPr lang="en-US"/>
          </a:p>
        </p:txBody>
      </p:sp>
    </p:spTree>
    <p:extLst>
      <p:ext uri="{BB962C8B-B14F-4D97-AF65-F5344CB8AC3E}">
        <p14:creationId xmlns:p14="http://schemas.microsoft.com/office/powerpoint/2010/main" val="292024818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solidFill>
                  <a:srgbClr val="FFC000"/>
                </a:solidFill>
              </a:defRPr>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D3A942-0C25-45CD-A4F3-4FB42C208F3E}" type="datetimeFigureOut">
              <a:rPr lang="en-US" smtClean="0"/>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0DB49-E5C2-4C88-8724-DB19F5DFE6B8}" type="slidenum">
              <a:rPr lang="en-US" smtClean="0"/>
              <a:t>‹#›</a:t>
            </a:fld>
            <a:endParaRPr lang="en-US"/>
          </a:p>
        </p:txBody>
      </p:sp>
    </p:spTree>
    <p:extLst>
      <p:ext uri="{BB962C8B-B14F-4D97-AF65-F5344CB8AC3E}">
        <p14:creationId xmlns:p14="http://schemas.microsoft.com/office/powerpoint/2010/main" val="667567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C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D3A942-0C25-45CD-A4F3-4FB42C208F3E}" type="datetimeFigureOut">
              <a:rPr lang="en-US" smtClean="0"/>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0DB49-E5C2-4C88-8724-DB19F5DFE6B8}" type="slidenum">
              <a:rPr lang="en-US" smtClean="0"/>
              <a:t>‹#›</a:t>
            </a:fld>
            <a:endParaRPr lang="en-US"/>
          </a:p>
        </p:txBody>
      </p:sp>
    </p:spTree>
    <p:extLst>
      <p:ext uri="{BB962C8B-B14F-4D97-AF65-F5344CB8AC3E}">
        <p14:creationId xmlns:p14="http://schemas.microsoft.com/office/powerpoint/2010/main" val="201549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3CBAC7-DBB2-457C-BFBD-477807BB6796}" type="datetimeFigureOut">
              <a:rPr lang="en-US"/>
              <a:pPr>
                <a:defRPr/>
              </a:pPr>
              <a:t>6/14/2024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2B5002-A096-42A8-A117-2B3C7EAFA73C}" type="slidenum">
              <a:rPr lang="en-US"/>
              <a:pPr>
                <a:defRPr/>
              </a:pPr>
              <a:t>‹#›</a:t>
            </a:fld>
            <a:endParaRPr lang="en-US"/>
          </a:p>
        </p:txBody>
      </p:sp>
    </p:spTree>
    <p:extLst>
      <p:ext uri="{BB962C8B-B14F-4D97-AF65-F5344CB8AC3E}">
        <p14:creationId xmlns:p14="http://schemas.microsoft.com/office/powerpoint/2010/main" val="84788795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D3A942-0C25-45CD-A4F3-4FB42C208F3E}" type="datetimeFigureOut">
              <a:rPr lang="en-US" smtClean="0"/>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0DB49-E5C2-4C88-8724-DB19F5DFE6B8}" type="slidenum">
              <a:rPr lang="en-US" smtClean="0"/>
              <a:t>‹#›</a:t>
            </a:fld>
            <a:endParaRPr lang="en-US"/>
          </a:p>
        </p:txBody>
      </p:sp>
    </p:spTree>
    <p:extLst>
      <p:ext uri="{BB962C8B-B14F-4D97-AF65-F5344CB8AC3E}">
        <p14:creationId xmlns:p14="http://schemas.microsoft.com/office/powerpoint/2010/main" val="3211923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D3A942-0C25-45CD-A4F3-4FB42C208F3E}" type="datetimeFigureOut">
              <a:rPr lang="en-US" smtClean="0"/>
              <a:t>6/14/2024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0DB49-E5C2-4C88-8724-DB19F5DFE6B8}" type="slidenum">
              <a:rPr lang="en-US" smtClean="0"/>
              <a:t>‹#›</a:t>
            </a:fld>
            <a:endParaRPr lang="en-US"/>
          </a:p>
        </p:txBody>
      </p:sp>
    </p:spTree>
    <p:extLst>
      <p:ext uri="{BB962C8B-B14F-4D97-AF65-F5344CB8AC3E}">
        <p14:creationId xmlns:p14="http://schemas.microsoft.com/office/powerpoint/2010/main" val="167046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D3A942-0C25-45CD-A4F3-4FB42C208F3E}" type="datetimeFigureOut">
              <a:rPr lang="en-US" smtClean="0"/>
              <a:t>6/14/2024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F0DB49-E5C2-4C88-8724-DB19F5DFE6B8}" type="slidenum">
              <a:rPr lang="en-US" smtClean="0"/>
              <a:t>‹#›</a:t>
            </a:fld>
            <a:endParaRPr lang="en-US"/>
          </a:p>
        </p:txBody>
      </p:sp>
    </p:spTree>
    <p:extLst>
      <p:ext uri="{BB962C8B-B14F-4D97-AF65-F5344CB8AC3E}">
        <p14:creationId xmlns:p14="http://schemas.microsoft.com/office/powerpoint/2010/main" val="271841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C000"/>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D3A942-0C25-45CD-A4F3-4FB42C208F3E}" type="datetimeFigureOut">
              <a:rPr lang="en-US" smtClean="0"/>
              <a:t>6/14/2024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F0DB49-E5C2-4C88-8724-DB19F5DFE6B8}" type="slidenum">
              <a:rPr lang="en-US" smtClean="0"/>
              <a:t>‹#›</a:t>
            </a:fld>
            <a:endParaRPr lang="en-US"/>
          </a:p>
        </p:txBody>
      </p:sp>
    </p:spTree>
    <p:extLst>
      <p:ext uri="{BB962C8B-B14F-4D97-AF65-F5344CB8AC3E}">
        <p14:creationId xmlns:p14="http://schemas.microsoft.com/office/powerpoint/2010/main" val="1690521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D3A942-0C25-45CD-A4F3-4FB42C208F3E}" type="datetimeFigureOut">
              <a:rPr lang="en-US" smtClean="0"/>
              <a:t>6/14/2024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F0DB49-E5C2-4C88-8724-DB19F5DFE6B8}" type="slidenum">
              <a:rPr lang="en-US" smtClean="0"/>
              <a:t>‹#›</a:t>
            </a:fld>
            <a:endParaRPr lang="en-US"/>
          </a:p>
        </p:txBody>
      </p:sp>
    </p:spTree>
    <p:extLst>
      <p:ext uri="{BB962C8B-B14F-4D97-AF65-F5344CB8AC3E}">
        <p14:creationId xmlns:p14="http://schemas.microsoft.com/office/powerpoint/2010/main" val="2705187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D3A942-0C25-45CD-A4F3-4FB42C208F3E}" type="datetimeFigureOut">
              <a:rPr lang="en-US" smtClean="0"/>
              <a:t>6/14/2024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0DB49-E5C2-4C88-8724-DB19F5DFE6B8}" type="slidenum">
              <a:rPr lang="en-US" smtClean="0"/>
              <a:t>‹#›</a:t>
            </a:fld>
            <a:endParaRPr lang="en-US"/>
          </a:p>
        </p:txBody>
      </p:sp>
    </p:spTree>
    <p:extLst>
      <p:ext uri="{BB962C8B-B14F-4D97-AF65-F5344CB8AC3E}">
        <p14:creationId xmlns:p14="http://schemas.microsoft.com/office/powerpoint/2010/main" val="3626090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D3A942-0C25-45CD-A4F3-4FB42C208F3E}" type="datetimeFigureOut">
              <a:rPr lang="en-US" smtClean="0"/>
              <a:t>6/14/2024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0DB49-E5C2-4C88-8724-DB19F5DFE6B8}" type="slidenum">
              <a:rPr lang="en-US" smtClean="0"/>
              <a:t>‹#›</a:t>
            </a:fld>
            <a:endParaRPr lang="en-US"/>
          </a:p>
        </p:txBody>
      </p:sp>
    </p:spTree>
    <p:extLst>
      <p:ext uri="{BB962C8B-B14F-4D97-AF65-F5344CB8AC3E}">
        <p14:creationId xmlns:p14="http://schemas.microsoft.com/office/powerpoint/2010/main" val="2018467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D3A942-0C25-45CD-A4F3-4FB42C208F3E}" type="datetimeFigureOut">
              <a:rPr lang="en-US" smtClean="0"/>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0DB49-E5C2-4C88-8724-DB19F5DFE6B8}" type="slidenum">
              <a:rPr lang="en-US" smtClean="0"/>
              <a:t>‹#›</a:t>
            </a:fld>
            <a:endParaRPr lang="en-US"/>
          </a:p>
        </p:txBody>
      </p:sp>
    </p:spTree>
    <p:extLst>
      <p:ext uri="{BB962C8B-B14F-4D97-AF65-F5344CB8AC3E}">
        <p14:creationId xmlns:p14="http://schemas.microsoft.com/office/powerpoint/2010/main" val="3690337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D3A942-0C25-45CD-A4F3-4FB42C208F3E}" type="datetimeFigureOut">
              <a:rPr lang="en-US" smtClean="0"/>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0DB49-E5C2-4C88-8724-DB19F5DFE6B8}" type="slidenum">
              <a:rPr lang="en-US" smtClean="0"/>
              <a:t>‹#›</a:t>
            </a:fld>
            <a:endParaRPr lang="en-US"/>
          </a:p>
        </p:txBody>
      </p:sp>
    </p:spTree>
    <p:extLst>
      <p:ext uri="{BB962C8B-B14F-4D97-AF65-F5344CB8AC3E}">
        <p14:creationId xmlns:p14="http://schemas.microsoft.com/office/powerpoint/2010/main" val="1107709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7763836" y="1285890"/>
            <a:ext cx="1227764" cy="1857361"/>
          </a:xfrm>
          <a:prstGeom prst="rect">
            <a:avLst/>
          </a:prstGeom>
        </p:spPr>
      </p:pic>
      <p:pic>
        <p:nvPicPr>
          <p:cNvPr id="8" name="Picture 7"/>
          <p:cNvPicPr>
            <a:picLocks noChangeAspect="1"/>
          </p:cNvPicPr>
          <p:nvPr userDrawn="1"/>
        </p:nvPicPr>
        <p:blipFill>
          <a:blip r:embed="rId4">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tretch>
            <a:fillRect/>
          </a:stretch>
        </p:blipFill>
        <p:spPr>
          <a:xfrm>
            <a:off x="4572000" y="1085850"/>
            <a:ext cx="2514600" cy="2414616"/>
          </a:xfrm>
          <a:prstGeom prst="rect">
            <a:avLst/>
          </a:prstGeom>
        </p:spPr>
      </p:pic>
      <p:pic>
        <p:nvPicPr>
          <p:cNvPr id="9" name="Picture 8"/>
          <p:cNvPicPr>
            <a:picLocks noChangeAspect="1"/>
          </p:cNvPicPr>
          <p:nvPr userDrawn="1"/>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6099950" y="1085850"/>
            <a:ext cx="2586851" cy="3055599"/>
          </a:xfrm>
          <a:prstGeom prst="rect">
            <a:avLst/>
          </a:prstGeom>
        </p:spPr>
      </p:pic>
      <p:sp>
        <p:nvSpPr>
          <p:cNvPr id="10" name="Rounded Rectangle 9"/>
          <p:cNvSpPr/>
          <p:nvPr userDrawn="1"/>
        </p:nvSpPr>
        <p:spPr>
          <a:xfrm>
            <a:off x="-83858" y="-228600"/>
            <a:ext cx="9279452" cy="5543551"/>
          </a:xfrm>
          <a:prstGeom prst="roundRect">
            <a:avLst>
              <a:gd name="adj" fmla="val 6204"/>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userDrawn="1"/>
        </p:nvSpPr>
        <p:spPr>
          <a:xfrm>
            <a:off x="-83858" y="4482896"/>
            <a:ext cx="9279452" cy="722076"/>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 name="connsiteX0" fmla="*/ 1614 w 9355260"/>
              <a:gd name="connsiteY0" fmla="*/ 885266 h 1080840"/>
              <a:gd name="connsiteX1" fmla="*/ 9322274 w 9355260"/>
              <a:gd name="connsiteY1" fmla="*/ 217615 h 1080840"/>
              <a:gd name="connsiteX2" fmla="*/ 9350598 w 9355260"/>
              <a:gd name="connsiteY2" fmla="*/ 1044866 h 1080840"/>
              <a:gd name="connsiteX3" fmla="*/ 45158 w 9355260"/>
              <a:gd name="connsiteY3" fmla="*/ 1015854 h 1080840"/>
              <a:gd name="connsiteX4" fmla="*/ 1614 w 9355260"/>
              <a:gd name="connsiteY4" fmla="*/ 885266 h 1080840"/>
              <a:gd name="connsiteX0" fmla="*/ 1614 w 9660524"/>
              <a:gd name="connsiteY0" fmla="*/ 555867 h 840589"/>
              <a:gd name="connsiteX1" fmla="*/ 9656723 w 9660524"/>
              <a:gd name="connsiteY1" fmla="*/ 280083 h 840589"/>
              <a:gd name="connsiteX2" fmla="*/ 9350598 w 9660524"/>
              <a:gd name="connsiteY2" fmla="*/ 715467 h 840589"/>
              <a:gd name="connsiteX3" fmla="*/ 45158 w 9660524"/>
              <a:gd name="connsiteY3" fmla="*/ 686455 h 840589"/>
              <a:gd name="connsiteX4" fmla="*/ 1614 w 9660524"/>
              <a:gd name="connsiteY4" fmla="*/ 555867 h 840589"/>
              <a:gd name="connsiteX0" fmla="*/ 1614 w 9660524"/>
              <a:gd name="connsiteY0" fmla="*/ 596191 h 880913"/>
              <a:gd name="connsiteX1" fmla="*/ 9656723 w 9660524"/>
              <a:gd name="connsiteY1" fmla="*/ 320407 h 880913"/>
              <a:gd name="connsiteX2" fmla="*/ 9350598 w 9660524"/>
              <a:gd name="connsiteY2" fmla="*/ 755791 h 880913"/>
              <a:gd name="connsiteX3" fmla="*/ 45158 w 9660524"/>
              <a:gd name="connsiteY3" fmla="*/ 726779 h 880913"/>
              <a:gd name="connsiteX4" fmla="*/ 1614 w 9660524"/>
              <a:gd name="connsiteY4" fmla="*/ 596191 h 880913"/>
              <a:gd name="connsiteX0" fmla="*/ 1614 w 9660683"/>
              <a:gd name="connsiteY0" fmla="*/ 596191 h 1031532"/>
              <a:gd name="connsiteX1" fmla="*/ 9656723 w 9660683"/>
              <a:gd name="connsiteY1" fmla="*/ 320407 h 1031532"/>
              <a:gd name="connsiteX2" fmla="*/ 9365714 w 9660683"/>
              <a:gd name="connsiteY2" fmla="*/ 1031532 h 1031532"/>
              <a:gd name="connsiteX3" fmla="*/ 45158 w 9660683"/>
              <a:gd name="connsiteY3" fmla="*/ 726779 h 1031532"/>
              <a:gd name="connsiteX4" fmla="*/ 1614 w 9660683"/>
              <a:gd name="connsiteY4" fmla="*/ 596191 h 1031532"/>
              <a:gd name="connsiteX0" fmla="*/ 1614 w 9661298"/>
              <a:gd name="connsiteY0" fmla="*/ 596198 h 1031539"/>
              <a:gd name="connsiteX1" fmla="*/ 9657344 w 9661298"/>
              <a:gd name="connsiteY1" fmla="*/ 320405 h 1031539"/>
              <a:gd name="connsiteX2" fmla="*/ 9365714 w 9661298"/>
              <a:gd name="connsiteY2" fmla="*/ 1031539 h 1031539"/>
              <a:gd name="connsiteX3" fmla="*/ 45158 w 9661298"/>
              <a:gd name="connsiteY3" fmla="*/ 726786 h 1031539"/>
              <a:gd name="connsiteX4" fmla="*/ 1614 w 9661298"/>
              <a:gd name="connsiteY4" fmla="*/ 596198 h 1031539"/>
              <a:gd name="connsiteX0" fmla="*/ 1614 w 9661912"/>
              <a:gd name="connsiteY0" fmla="*/ 596204 h 1031545"/>
              <a:gd name="connsiteX1" fmla="*/ 9657965 w 9661912"/>
              <a:gd name="connsiteY1" fmla="*/ 320402 h 1031545"/>
              <a:gd name="connsiteX2" fmla="*/ 9365714 w 9661912"/>
              <a:gd name="connsiteY2" fmla="*/ 1031545 h 1031545"/>
              <a:gd name="connsiteX3" fmla="*/ 45158 w 9661912"/>
              <a:gd name="connsiteY3" fmla="*/ 726792 h 1031545"/>
              <a:gd name="connsiteX4" fmla="*/ 1614 w 9661912"/>
              <a:gd name="connsiteY4" fmla="*/ 596204 h 1031545"/>
              <a:gd name="connsiteX0" fmla="*/ 1614 w 9785836"/>
              <a:gd name="connsiteY0" fmla="*/ 596204 h 1031545"/>
              <a:gd name="connsiteX1" fmla="*/ 9657965 w 9785836"/>
              <a:gd name="connsiteY1" fmla="*/ 320402 h 1031545"/>
              <a:gd name="connsiteX2" fmla="*/ 9365714 w 9785836"/>
              <a:gd name="connsiteY2" fmla="*/ 1031545 h 1031545"/>
              <a:gd name="connsiteX3" fmla="*/ 45158 w 9785836"/>
              <a:gd name="connsiteY3" fmla="*/ 726792 h 1031545"/>
              <a:gd name="connsiteX4" fmla="*/ 1614 w 9785836"/>
              <a:gd name="connsiteY4" fmla="*/ 596204 h 1031545"/>
              <a:gd name="connsiteX0" fmla="*/ 1614 w 9906266"/>
              <a:gd name="connsiteY0" fmla="*/ 596204 h 1873320"/>
              <a:gd name="connsiteX1" fmla="*/ 9657965 w 9906266"/>
              <a:gd name="connsiteY1" fmla="*/ 320402 h 1873320"/>
              <a:gd name="connsiteX2" fmla="*/ 9845318 w 9906266"/>
              <a:gd name="connsiteY2" fmla="*/ 1873320 h 1873320"/>
              <a:gd name="connsiteX3" fmla="*/ 45158 w 9906266"/>
              <a:gd name="connsiteY3" fmla="*/ 726792 h 1873320"/>
              <a:gd name="connsiteX4" fmla="*/ 1614 w 9906266"/>
              <a:gd name="connsiteY4" fmla="*/ 596204 h 1873320"/>
              <a:gd name="connsiteX0" fmla="*/ 1614 w 9939712"/>
              <a:gd name="connsiteY0" fmla="*/ 873978 h 2151094"/>
              <a:gd name="connsiteX1" fmla="*/ 9716647 w 9939712"/>
              <a:gd name="connsiteY1" fmla="*/ 249834 h 2151094"/>
              <a:gd name="connsiteX2" fmla="*/ 9845318 w 9939712"/>
              <a:gd name="connsiteY2" fmla="*/ 2151094 h 2151094"/>
              <a:gd name="connsiteX3" fmla="*/ 45158 w 9939712"/>
              <a:gd name="connsiteY3" fmla="*/ 1004566 h 2151094"/>
              <a:gd name="connsiteX4" fmla="*/ 1614 w 9939712"/>
              <a:gd name="connsiteY4" fmla="*/ 873978 h 2151094"/>
              <a:gd name="connsiteX0" fmla="*/ 1614 w 9845435"/>
              <a:gd name="connsiteY0" fmla="*/ 873978 h 2151094"/>
              <a:gd name="connsiteX1" fmla="*/ 9716647 w 9845435"/>
              <a:gd name="connsiteY1" fmla="*/ 249834 h 2151094"/>
              <a:gd name="connsiteX2" fmla="*/ 9845318 w 9845435"/>
              <a:gd name="connsiteY2" fmla="*/ 2151094 h 2151094"/>
              <a:gd name="connsiteX3" fmla="*/ 45158 w 9845435"/>
              <a:gd name="connsiteY3" fmla="*/ 1004566 h 2151094"/>
              <a:gd name="connsiteX4" fmla="*/ 1614 w 9845435"/>
              <a:gd name="connsiteY4" fmla="*/ 873978 h 2151094"/>
              <a:gd name="connsiteX0" fmla="*/ 1614 w 9845344"/>
              <a:gd name="connsiteY0" fmla="*/ 585437 h 1862553"/>
              <a:gd name="connsiteX1" fmla="*/ 9209239 w 9845344"/>
              <a:gd name="connsiteY1" fmla="*/ 324132 h 1862553"/>
              <a:gd name="connsiteX2" fmla="*/ 9845318 w 9845344"/>
              <a:gd name="connsiteY2" fmla="*/ 1862553 h 1862553"/>
              <a:gd name="connsiteX3" fmla="*/ 45158 w 9845344"/>
              <a:gd name="connsiteY3" fmla="*/ 716025 h 1862553"/>
              <a:gd name="connsiteX4" fmla="*/ 1614 w 9845344"/>
              <a:gd name="connsiteY4" fmla="*/ 585437 h 1862553"/>
              <a:gd name="connsiteX0" fmla="*/ 1614 w 9280049"/>
              <a:gd name="connsiteY0" fmla="*/ 585437 h 846528"/>
              <a:gd name="connsiteX1" fmla="*/ 9209239 w 9280049"/>
              <a:gd name="connsiteY1" fmla="*/ 324132 h 846528"/>
              <a:gd name="connsiteX2" fmla="*/ 9279858 w 9280049"/>
              <a:gd name="connsiteY2" fmla="*/ 846528 h 846528"/>
              <a:gd name="connsiteX3" fmla="*/ 45158 w 9280049"/>
              <a:gd name="connsiteY3" fmla="*/ 716025 h 846528"/>
              <a:gd name="connsiteX4" fmla="*/ 1614 w 9280049"/>
              <a:gd name="connsiteY4" fmla="*/ 585437 h 846528"/>
              <a:gd name="connsiteX0" fmla="*/ 1614 w 9280049"/>
              <a:gd name="connsiteY0" fmla="*/ 585437 h 962740"/>
              <a:gd name="connsiteX1" fmla="*/ 9209239 w 9280049"/>
              <a:gd name="connsiteY1" fmla="*/ 324132 h 962740"/>
              <a:gd name="connsiteX2" fmla="*/ 9279858 w 9280049"/>
              <a:gd name="connsiteY2" fmla="*/ 846528 h 962740"/>
              <a:gd name="connsiteX3" fmla="*/ 45161 w 9280049"/>
              <a:gd name="connsiteY3" fmla="*/ 962740 h 962740"/>
              <a:gd name="connsiteX4" fmla="*/ 1614 w 9280049"/>
              <a:gd name="connsiteY4" fmla="*/ 585437 h 96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0049" h="962740">
                <a:moveTo>
                  <a:pt x="1614" y="585437"/>
                </a:moveTo>
                <a:cubicBezTo>
                  <a:pt x="6441531" y="234668"/>
                  <a:pt x="6667832" y="-382207"/>
                  <a:pt x="9209239" y="324132"/>
                </a:cubicBezTo>
                <a:cubicBezTo>
                  <a:pt x="9195996" y="1906087"/>
                  <a:pt x="9284696" y="-791167"/>
                  <a:pt x="9279858" y="846528"/>
                </a:cubicBezTo>
                <a:lnTo>
                  <a:pt x="45161" y="962740"/>
                </a:lnTo>
                <a:cubicBezTo>
                  <a:pt x="28228" y="556340"/>
                  <a:pt x="-8063" y="1134560"/>
                  <a:pt x="1614" y="585437"/>
                </a:cubicBezTo>
                <a:close/>
              </a:path>
            </a:pathLst>
          </a:custGeom>
          <a:solidFill>
            <a:schemeClr val="accent3">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Freeform 11"/>
          <p:cNvSpPr/>
          <p:nvPr userDrawn="1"/>
        </p:nvSpPr>
        <p:spPr>
          <a:xfrm>
            <a:off x="-76601" y="4491761"/>
            <a:ext cx="9354659" cy="707506"/>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5260" h="943313">
                <a:moveTo>
                  <a:pt x="1614" y="747739"/>
                </a:moveTo>
                <a:cubicBezTo>
                  <a:pt x="5047746" y="600176"/>
                  <a:pt x="5227403" y="-263413"/>
                  <a:pt x="9322274" y="80088"/>
                </a:cubicBezTo>
                <a:cubicBezTo>
                  <a:pt x="9365817" y="1792774"/>
                  <a:pt x="9355436" y="-730356"/>
                  <a:pt x="9350598" y="907339"/>
                </a:cubicBezTo>
                <a:lnTo>
                  <a:pt x="45158" y="878327"/>
                </a:lnTo>
                <a:cubicBezTo>
                  <a:pt x="28225" y="471927"/>
                  <a:pt x="-8063" y="1296862"/>
                  <a:pt x="1614" y="747739"/>
                </a:cubicBezTo>
                <a:close/>
              </a:path>
            </a:pathLst>
          </a:custGeom>
          <a:solidFill>
            <a:schemeClr val="accent3">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3CBAC7-DBB2-457C-BFBD-477807BB6796}" type="datetimeFigureOut">
              <a:rPr lang="en-US"/>
              <a:pPr>
                <a:defRPr/>
              </a:pPr>
              <a:t>6/14/2024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2B5002-A096-42A8-A117-2B3C7EAFA73C}" type="slidenum">
              <a:rPr lang="en-US"/>
              <a:pPr>
                <a:defRPr/>
              </a:pPr>
              <a:t>‹#›</a:t>
            </a:fld>
            <a:endParaRPr lang="en-US"/>
          </a:p>
        </p:txBody>
      </p:sp>
      <p:pic>
        <p:nvPicPr>
          <p:cNvPr id="14" name="Picture 13"/>
          <p:cNvPicPr>
            <a:picLocks noChangeAspect="1"/>
          </p:cNvPicPr>
          <p:nvPr userDrawn="1"/>
        </p:nvPicPr>
        <p:blipFill>
          <a:blip r:embed="rId8">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343400" y="312964"/>
            <a:ext cx="11551920" cy="5414963"/>
          </a:xfrm>
          <a:prstGeom prst="rect">
            <a:avLst/>
          </a:prstGeom>
        </p:spPr>
      </p:pic>
    </p:spTree>
    <p:extLst>
      <p:ext uri="{BB962C8B-B14F-4D97-AF65-F5344CB8AC3E}">
        <p14:creationId xmlns:p14="http://schemas.microsoft.com/office/powerpoint/2010/main" val="286764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4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par>
                                <p:cTn id="11" presetID="10" presetClass="entr" presetSubtype="0" fill="hold" nodeType="withEffect">
                                  <p:stCondLst>
                                    <p:cond delay="1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29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100"/>
                                        <p:tgtEl>
                                          <p:spTgt spid="10"/>
                                        </p:tgtEl>
                                      </p:cBhvr>
                                    </p:animEffect>
                                  </p:childTnLst>
                                </p:cTn>
                              </p:par>
                              <p:par>
                                <p:cTn id="17" presetID="22" presetClass="entr" presetSubtype="8" fill="hold" grpId="0" nodeType="withEffect">
                                  <p:stCondLst>
                                    <p:cond delay="29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32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8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90800" y="3305176"/>
            <a:ext cx="5903913" cy="1021556"/>
          </a:xfrm>
        </p:spPr>
        <p:txBody>
          <a:bodyPr anchor="t"/>
          <a:lstStyle>
            <a:lvl1pPr algn="r">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590800" y="2180035"/>
            <a:ext cx="5903913" cy="1125140"/>
          </a:xfrm>
        </p:spPr>
        <p:txBody>
          <a:bodyPr anchor="b"/>
          <a:lstStyle>
            <a:lvl1pPr marL="0" indent="0" algn="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3F3A0E9-461A-474B-AA23-291EAF656F98}" type="datetimeFigureOut">
              <a:rPr lang="en-US"/>
              <a:pPr>
                <a:defRPr/>
              </a:pPr>
              <a:t>6/14/2024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ADFDC6-F77C-45A1-9373-15C82636879E}" type="slidenum">
              <a:rPr lang="en-US"/>
              <a:pPr>
                <a:defRPr/>
              </a:pPr>
              <a:t>‹#›</a:t>
            </a:fld>
            <a:endParaRPr lang="en-US"/>
          </a:p>
        </p:txBody>
      </p:sp>
    </p:spTree>
    <p:extLst>
      <p:ext uri="{BB962C8B-B14F-4D97-AF65-F5344CB8AC3E}">
        <p14:creationId xmlns:p14="http://schemas.microsoft.com/office/powerpoint/2010/main" val="212528435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09800" y="1200151"/>
            <a:ext cx="3124200" cy="339447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562600" y="1200151"/>
            <a:ext cx="3124200" cy="339447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63CBFF8E-1F7A-4EBB-95D8-E9DB719FCFB6}" type="datetimeFigureOut">
              <a:rPr lang="en-US"/>
              <a:pPr>
                <a:defRPr/>
              </a:pPr>
              <a:t>6/14/2024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F2E2E7B-20E1-4D93-98C8-63980C53E4A9}" type="slidenum">
              <a:rPr lang="en-US"/>
              <a:pPr>
                <a:defRPr/>
              </a:pPr>
              <a:t>‹#›</a:t>
            </a:fld>
            <a:endParaRPr lang="en-US"/>
          </a:p>
        </p:txBody>
      </p:sp>
    </p:spTree>
    <p:extLst>
      <p:ext uri="{BB962C8B-B14F-4D97-AF65-F5344CB8AC3E}">
        <p14:creationId xmlns:p14="http://schemas.microsoft.com/office/powerpoint/2010/main" val="10946700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32012" y="1151335"/>
            <a:ext cx="3125788" cy="47982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132012" y="1631156"/>
            <a:ext cx="3125788" cy="2963466"/>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559784" y="1151335"/>
            <a:ext cx="3127016" cy="47982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559784" y="1631156"/>
            <a:ext cx="3127016" cy="2963466"/>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9451F713-8BED-4C53-BE7E-6C701226DDBE}" type="datetimeFigureOut">
              <a:rPr lang="en-US"/>
              <a:pPr>
                <a:defRPr/>
              </a:pPr>
              <a:t>6/14/2024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5F4C643-9C40-4EE5-938D-1DFDCB9E833E}" type="slidenum">
              <a:rPr lang="en-US"/>
              <a:pPr>
                <a:defRPr/>
              </a:pPr>
              <a:t>‹#›</a:t>
            </a:fld>
            <a:endParaRPr lang="en-US"/>
          </a:p>
        </p:txBody>
      </p:sp>
    </p:spTree>
    <p:extLst>
      <p:ext uri="{BB962C8B-B14F-4D97-AF65-F5344CB8AC3E}">
        <p14:creationId xmlns:p14="http://schemas.microsoft.com/office/powerpoint/2010/main" val="422628157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41C5259-6860-4AFA-9BEC-C178272C513A}" type="datetimeFigureOut">
              <a:rPr lang="en-US"/>
              <a:pPr>
                <a:defRPr/>
              </a:pPr>
              <a:t>6/14/2024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BD2E27B-15E4-456F-9AF3-283CC26C3431}" type="slidenum">
              <a:rPr lang="en-US"/>
              <a:pPr>
                <a:defRPr/>
              </a:pPr>
              <a:t>‹#›</a:t>
            </a:fld>
            <a:endParaRPr lang="en-US"/>
          </a:p>
        </p:txBody>
      </p:sp>
    </p:spTree>
    <p:extLst>
      <p:ext uri="{BB962C8B-B14F-4D97-AF65-F5344CB8AC3E}">
        <p14:creationId xmlns:p14="http://schemas.microsoft.com/office/powerpoint/2010/main" val="135858752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924FB1B-C5FA-466F-9C4F-B2DE3E01B89D}" type="datetimeFigureOut">
              <a:rPr lang="en-US"/>
              <a:pPr>
                <a:defRPr/>
              </a:pPr>
              <a:t>6/14/2024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02E69DB-CABC-4356-8457-3FC4B60FE793}" type="slidenum">
              <a:rPr lang="en-US"/>
              <a:pPr>
                <a:defRPr/>
              </a:pPr>
              <a:t>‹#›</a:t>
            </a:fld>
            <a:endParaRPr lang="en-US"/>
          </a:p>
        </p:txBody>
      </p:sp>
    </p:spTree>
    <p:extLst>
      <p:ext uri="{BB962C8B-B14F-4D97-AF65-F5344CB8AC3E}">
        <p14:creationId xmlns:p14="http://schemas.microsoft.com/office/powerpoint/2010/main" val="377605126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214312"/>
            <a:ext cx="2438400" cy="871538"/>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4800600" y="204788"/>
            <a:ext cx="419100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0" y="1085851"/>
            <a:ext cx="2438400"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8D24BD-8D13-496D-A442-25470CC4CE47}" type="datetimeFigureOut">
              <a:rPr lang="en-US"/>
              <a:pPr>
                <a:defRPr/>
              </a:pPr>
              <a:t>6/14/2024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2271B5-D6CF-4B49-BE8D-9CBAD0BAECFC}" type="slidenum">
              <a:rPr lang="en-US"/>
              <a:pPr>
                <a:defRPr/>
              </a:pPr>
              <a:t>‹#›</a:t>
            </a:fld>
            <a:endParaRPr lang="en-US"/>
          </a:p>
        </p:txBody>
      </p:sp>
    </p:spTree>
    <p:extLst>
      <p:ext uri="{BB962C8B-B14F-4D97-AF65-F5344CB8AC3E}">
        <p14:creationId xmlns:p14="http://schemas.microsoft.com/office/powerpoint/2010/main" val="5693636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58000">
              <a:schemeClr val="bg1"/>
            </a:gs>
            <a:gs pos="52000">
              <a:schemeClr val="bg1">
                <a:lumMod val="75000"/>
              </a:schemeClr>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10" name="Freeform 9"/>
          <p:cNvSpPr/>
          <p:nvPr userDrawn="1"/>
        </p:nvSpPr>
        <p:spPr>
          <a:xfrm>
            <a:off x="-83858" y="4482896"/>
            <a:ext cx="9279452" cy="722076"/>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 name="connsiteX0" fmla="*/ 1614 w 9355260"/>
              <a:gd name="connsiteY0" fmla="*/ 885266 h 1080840"/>
              <a:gd name="connsiteX1" fmla="*/ 9322274 w 9355260"/>
              <a:gd name="connsiteY1" fmla="*/ 217615 h 1080840"/>
              <a:gd name="connsiteX2" fmla="*/ 9350598 w 9355260"/>
              <a:gd name="connsiteY2" fmla="*/ 1044866 h 1080840"/>
              <a:gd name="connsiteX3" fmla="*/ 45158 w 9355260"/>
              <a:gd name="connsiteY3" fmla="*/ 1015854 h 1080840"/>
              <a:gd name="connsiteX4" fmla="*/ 1614 w 9355260"/>
              <a:gd name="connsiteY4" fmla="*/ 885266 h 1080840"/>
              <a:gd name="connsiteX0" fmla="*/ 1614 w 9660524"/>
              <a:gd name="connsiteY0" fmla="*/ 555867 h 840589"/>
              <a:gd name="connsiteX1" fmla="*/ 9656723 w 9660524"/>
              <a:gd name="connsiteY1" fmla="*/ 280083 h 840589"/>
              <a:gd name="connsiteX2" fmla="*/ 9350598 w 9660524"/>
              <a:gd name="connsiteY2" fmla="*/ 715467 h 840589"/>
              <a:gd name="connsiteX3" fmla="*/ 45158 w 9660524"/>
              <a:gd name="connsiteY3" fmla="*/ 686455 h 840589"/>
              <a:gd name="connsiteX4" fmla="*/ 1614 w 9660524"/>
              <a:gd name="connsiteY4" fmla="*/ 555867 h 840589"/>
              <a:gd name="connsiteX0" fmla="*/ 1614 w 9660524"/>
              <a:gd name="connsiteY0" fmla="*/ 596191 h 880913"/>
              <a:gd name="connsiteX1" fmla="*/ 9656723 w 9660524"/>
              <a:gd name="connsiteY1" fmla="*/ 320407 h 880913"/>
              <a:gd name="connsiteX2" fmla="*/ 9350598 w 9660524"/>
              <a:gd name="connsiteY2" fmla="*/ 755791 h 880913"/>
              <a:gd name="connsiteX3" fmla="*/ 45158 w 9660524"/>
              <a:gd name="connsiteY3" fmla="*/ 726779 h 880913"/>
              <a:gd name="connsiteX4" fmla="*/ 1614 w 9660524"/>
              <a:gd name="connsiteY4" fmla="*/ 596191 h 880913"/>
              <a:gd name="connsiteX0" fmla="*/ 1614 w 9660683"/>
              <a:gd name="connsiteY0" fmla="*/ 596191 h 1031532"/>
              <a:gd name="connsiteX1" fmla="*/ 9656723 w 9660683"/>
              <a:gd name="connsiteY1" fmla="*/ 320407 h 1031532"/>
              <a:gd name="connsiteX2" fmla="*/ 9365714 w 9660683"/>
              <a:gd name="connsiteY2" fmla="*/ 1031532 h 1031532"/>
              <a:gd name="connsiteX3" fmla="*/ 45158 w 9660683"/>
              <a:gd name="connsiteY3" fmla="*/ 726779 h 1031532"/>
              <a:gd name="connsiteX4" fmla="*/ 1614 w 9660683"/>
              <a:gd name="connsiteY4" fmla="*/ 596191 h 1031532"/>
              <a:gd name="connsiteX0" fmla="*/ 1614 w 9661298"/>
              <a:gd name="connsiteY0" fmla="*/ 596198 h 1031539"/>
              <a:gd name="connsiteX1" fmla="*/ 9657344 w 9661298"/>
              <a:gd name="connsiteY1" fmla="*/ 320405 h 1031539"/>
              <a:gd name="connsiteX2" fmla="*/ 9365714 w 9661298"/>
              <a:gd name="connsiteY2" fmla="*/ 1031539 h 1031539"/>
              <a:gd name="connsiteX3" fmla="*/ 45158 w 9661298"/>
              <a:gd name="connsiteY3" fmla="*/ 726786 h 1031539"/>
              <a:gd name="connsiteX4" fmla="*/ 1614 w 9661298"/>
              <a:gd name="connsiteY4" fmla="*/ 596198 h 1031539"/>
              <a:gd name="connsiteX0" fmla="*/ 1614 w 9661912"/>
              <a:gd name="connsiteY0" fmla="*/ 596204 h 1031545"/>
              <a:gd name="connsiteX1" fmla="*/ 9657965 w 9661912"/>
              <a:gd name="connsiteY1" fmla="*/ 320402 h 1031545"/>
              <a:gd name="connsiteX2" fmla="*/ 9365714 w 9661912"/>
              <a:gd name="connsiteY2" fmla="*/ 1031545 h 1031545"/>
              <a:gd name="connsiteX3" fmla="*/ 45158 w 9661912"/>
              <a:gd name="connsiteY3" fmla="*/ 726792 h 1031545"/>
              <a:gd name="connsiteX4" fmla="*/ 1614 w 9661912"/>
              <a:gd name="connsiteY4" fmla="*/ 596204 h 1031545"/>
              <a:gd name="connsiteX0" fmla="*/ 1614 w 9785836"/>
              <a:gd name="connsiteY0" fmla="*/ 596204 h 1031545"/>
              <a:gd name="connsiteX1" fmla="*/ 9657965 w 9785836"/>
              <a:gd name="connsiteY1" fmla="*/ 320402 h 1031545"/>
              <a:gd name="connsiteX2" fmla="*/ 9365714 w 9785836"/>
              <a:gd name="connsiteY2" fmla="*/ 1031545 h 1031545"/>
              <a:gd name="connsiteX3" fmla="*/ 45158 w 9785836"/>
              <a:gd name="connsiteY3" fmla="*/ 726792 h 1031545"/>
              <a:gd name="connsiteX4" fmla="*/ 1614 w 9785836"/>
              <a:gd name="connsiteY4" fmla="*/ 596204 h 1031545"/>
              <a:gd name="connsiteX0" fmla="*/ 1614 w 9906266"/>
              <a:gd name="connsiteY0" fmla="*/ 596204 h 1873320"/>
              <a:gd name="connsiteX1" fmla="*/ 9657965 w 9906266"/>
              <a:gd name="connsiteY1" fmla="*/ 320402 h 1873320"/>
              <a:gd name="connsiteX2" fmla="*/ 9845318 w 9906266"/>
              <a:gd name="connsiteY2" fmla="*/ 1873320 h 1873320"/>
              <a:gd name="connsiteX3" fmla="*/ 45158 w 9906266"/>
              <a:gd name="connsiteY3" fmla="*/ 726792 h 1873320"/>
              <a:gd name="connsiteX4" fmla="*/ 1614 w 9906266"/>
              <a:gd name="connsiteY4" fmla="*/ 596204 h 1873320"/>
              <a:gd name="connsiteX0" fmla="*/ 1614 w 9939712"/>
              <a:gd name="connsiteY0" fmla="*/ 873978 h 2151094"/>
              <a:gd name="connsiteX1" fmla="*/ 9716647 w 9939712"/>
              <a:gd name="connsiteY1" fmla="*/ 249834 h 2151094"/>
              <a:gd name="connsiteX2" fmla="*/ 9845318 w 9939712"/>
              <a:gd name="connsiteY2" fmla="*/ 2151094 h 2151094"/>
              <a:gd name="connsiteX3" fmla="*/ 45158 w 9939712"/>
              <a:gd name="connsiteY3" fmla="*/ 1004566 h 2151094"/>
              <a:gd name="connsiteX4" fmla="*/ 1614 w 9939712"/>
              <a:gd name="connsiteY4" fmla="*/ 873978 h 2151094"/>
              <a:gd name="connsiteX0" fmla="*/ 1614 w 9845435"/>
              <a:gd name="connsiteY0" fmla="*/ 873978 h 2151094"/>
              <a:gd name="connsiteX1" fmla="*/ 9716647 w 9845435"/>
              <a:gd name="connsiteY1" fmla="*/ 249834 h 2151094"/>
              <a:gd name="connsiteX2" fmla="*/ 9845318 w 9845435"/>
              <a:gd name="connsiteY2" fmla="*/ 2151094 h 2151094"/>
              <a:gd name="connsiteX3" fmla="*/ 45158 w 9845435"/>
              <a:gd name="connsiteY3" fmla="*/ 1004566 h 2151094"/>
              <a:gd name="connsiteX4" fmla="*/ 1614 w 9845435"/>
              <a:gd name="connsiteY4" fmla="*/ 873978 h 2151094"/>
              <a:gd name="connsiteX0" fmla="*/ 1614 w 9845344"/>
              <a:gd name="connsiteY0" fmla="*/ 585437 h 1862553"/>
              <a:gd name="connsiteX1" fmla="*/ 9209239 w 9845344"/>
              <a:gd name="connsiteY1" fmla="*/ 324132 h 1862553"/>
              <a:gd name="connsiteX2" fmla="*/ 9845318 w 9845344"/>
              <a:gd name="connsiteY2" fmla="*/ 1862553 h 1862553"/>
              <a:gd name="connsiteX3" fmla="*/ 45158 w 9845344"/>
              <a:gd name="connsiteY3" fmla="*/ 716025 h 1862553"/>
              <a:gd name="connsiteX4" fmla="*/ 1614 w 9845344"/>
              <a:gd name="connsiteY4" fmla="*/ 585437 h 1862553"/>
              <a:gd name="connsiteX0" fmla="*/ 1614 w 9280049"/>
              <a:gd name="connsiteY0" fmla="*/ 585437 h 846528"/>
              <a:gd name="connsiteX1" fmla="*/ 9209239 w 9280049"/>
              <a:gd name="connsiteY1" fmla="*/ 324132 h 846528"/>
              <a:gd name="connsiteX2" fmla="*/ 9279858 w 9280049"/>
              <a:gd name="connsiteY2" fmla="*/ 846528 h 846528"/>
              <a:gd name="connsiteX3" fmla="*/ 45158 w 9280049"/>
              <a:gd name="connsiteY3" fmla="*/ 716025 h 846528"/>
              <a:gd name="connsiteX4" fmla="*/ 1614 w 9280049"/>
              <a:gd name="connsiteY4" fmla="*/ 585437 h 846528"/>
              <a:gd name="connsiteX0" fmla="*/ 1614 w 9280049"/>
              <a:gd name="connsiteY0" fmla="*/ 585437 h 962740"/>
              <a:gd name="connsiteX1" fmla="*/ 9209239 w 9280049"/>
              <a:gd name="connsiteY1" fmla="*/ 324132 h 962740"/>
              <a:gd name="connsiteX2" fmla="*/ 9279858 w 9280049"/>
              <a:gd name="connsiteY2" fmla="*/ 846528 h 962740"/>
              <a:gd name="connsiteX3" fmla="*/ 45161 w 9280049"/>
              <a:gd name="connsiteY3" fmla="*/ 962740 h 962740"/>
              <a:gd name="connsiteX4" fmla="*/ 1614 w 9280049"/>
              <a:gd name="connsiteY4" fmla="*/ 585437 h 96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0049" h="962740">
                <a:moveTo>
                  <a:pt x="1614" y="585437"/>
                </a:moveTo>
                <a:cubicBezTo>
                  <a:pt x="6441531" y="234668"/>
                  <a:pt x="6667832" y="-382207"/>
                  <a:pt x="9209239" y="324132"/>
                </a:cubicBezTo>
                <a:cubicBezTo>
                  <a:pt x="9195996" y="1906087"/>
                  <a:pt x="9284696" y="-791167"/>
                  <a:pt x="9279858" y="846528"/>
                </a:cubicBezTo>
                <a:lnTo>
                  <a:pt x="45161" y="962740"/>
                </a:lnTo>
                <a:cubicBezTo>
                  <a:pt x="28228" y="556340"/>
                  <a:pt x="-8063" y="1134560"/>
                  <a:pt x="1614" y="585437"/>
                </a:cubicBezTo>
                <a:close/>
              </a:path>
            </a:pathLst>
          </a:custGeom>
          <a:solidFill>
            <a:schemeClr val="tx2">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Freeform 7"/>
          <p:cNvSpPr/>
          <p:nvPr userDrawn="1"/>
        </p:nvSpPr>
        <p:spPr>
          <a:xfrm>
            <a:off x="-76601" y="4491761"/>
            <a:ext cx="9354659" cy="707506"/>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5260" h="943313">
                <a:moveTo>
                  <a:pt x="1614" y="747739"/>
                </a:moveTo>
                <a:cubicBezTo>
                  <a:pt x="5047746" y="600176"/>
                  <a:pt x="5227403" y="-263413"/>
                  <a:pt x="9322274" y="80088"/>
                </a:cubicBezTo>
                <a:cubicBezTo>
                  <a:pt x="9365817" y="1792774"/>
                  <a:pt x="9355436" y="-730356"/>
                  <a:pt x="9350598" y="907339"/>
                </a:cubicBezTo>
                <a:lnTo>
                  <a:pt x="45158" y="878327"/>
                </a:lnTo>
                <a:cubicBezTo>
                  <a:pt x="28225" y="471927"/>
                  <a:pt x="-8063" y="1296862"/>
                  <a:pt x="1614" y="747739"/>
                </a:cubicBezTo>
                <a:close/>
              </a:path>
            </a:pathLst>
          </a:custGeom>
          <a:solidFill>
            <a:schemeClr val="tx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6"/>
          <p:cNvPicPr>
            <a:picLocks noChangeAspect="1"/>
          </p:cNvPicPr>
          <p:nvPr userDrawn="1"/>
        </p:nvPicPr>
        <p:blipFill>
          <a:blip r:embed="rId19">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038600" y="312964"/>
            <a:ext cx="10439400" cy="5414963"/>
          </a:xfrm>
          <a:prstGeom prst="rect">
            <a:avLst/>
          </a:prstGeom>
        </p:spPr>
      </p:pic>
      <p:sp>
        <p:nvSpPr>
          <p:cNvPr id="1026" name="Title Placeholder 1"/>
          <p:cNvSpPr>
            <a:spLocks noGrp="1"/>
          </p:cNvSpPr>
          <p:nvPr>
            <p:ph type="title"/>
          </p:nvPr>
        </p:nvSpPr>
        <p:spPr bwMode="auto">
          <a:xfrm>
            <a:off x="1828800" y="205978"/>
            <a:ext cx="6858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2209800" y="1200151"/>
            <a:ext cx="64770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95365369-DF42-416A-B163-4302C526F364}" type="datetimeFigureOut">
              <a:rPr lang="en-US"/>
              <a:pPr>
                <a:defRPr/>
              </a:pPr>
              <a:t>6/14/2024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10CEE99-48CD-42DC-B5DA-BE2ADBA336A5}" type="slidenum">
              <a:rPr lang="en-US"/>
              <a:pPr>
                <a:defRPr/>
              </a:pPr>
              <a:t>‹#›</a:t>
            </a:fld>
            <a:endParaRPr lang="en-US"/>
          </a:p>
        </p:txBody>
      </p:sp>
    </p:spTree>
    <p:extLst>
      <p:ext uri="{BB962C8B-B14F-4D97-AF65-F5344CB8AC3E}">
        <p14:creationId xmlns:p14="http://schemas.microsoft.com/office/powerpoint/2010/main" val="129272551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iming>
    <p:tnLst>
      <p:par>
        <p:cTn id="1" dur="indefinite" restart="never" nodeType="tmRoot"/>
      </p:par>
    </p:tnLst>
  </p:timing>
  <p:txStyles>
    <p:titleStyle>
      <a:lvl1pPr algn="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Impact" pitchFamily="34" charset="0"/>
        </a:defRPr>
      </a:lvl2pPr>
      <a:lvl3pPr algn="ctr" rtl="0" fontAlgn="base">
        <a:spcBef>
          <a:spcPct val="0"/>
        </a:spcBef>
        <a:spcAft>
          <a:spcPct val="0"/>
        </a:spcAft>
        <a:defRPr sz="4400">
          <a:solidFill>
            <a:schemeClr val="tx1"/>
          </a:solidFill>
          <a:latin typeface="Impact" pitchFamily="34" charset="0"/>
        </a:defRPr>
      </a:lvl3pPr>
      <a:lvl4pPr algn="ctr" rtl="0" fontAlgn="base">
        <a:spcBef>
          <a:spcPct val="0"/>
        </a:spcBef>
        <a:spcAft>
          <a:spcPct val="0"/>
        </a:spcAft>
        <a:defRPr sz="4400">
          <a:solidFill>
            <a:schemeClr val="tx1"/>
          </a:solidFill>
          <a:latin typeface="Impact" pitchFamily="34" charset="0"/>
        </a:defRPr>
      </a:lvl4pPr>
      <a:lvl5pPr algn="ctr" rtl="0" fontAlgn="base">
        <a:spcBef>
          <a:spcPct val="0"/>
        </a:spcBef>
        <a:spcAft>
          <a:spcPct val="0"/>
        </a:spcAft>
        <a:defRPr sz="4400">
          <a:solidFill>
            <a:schemeClr val="tx1"/>
          </a:solidFill>
          <a:latin typeface="Impact" pitchFamily="34" charset="0"/>
        </a:defRPr>
      </a:lvl5pPr>
      <a:lvl6pPr marL="457200" algn="ctr" rtl="0" fontAlgn="base">
        <a:spcBef>
          <a:spcPct val="0"/>
        </a:spcBef>
        <a:spcAft>
          <a:spcPct val="0"/>
        </a:spcAft>
        <a:defRPr sz="4400">
          <a:solidFill>
            <a:schemeClr val="tx1"/>
          </a:solidFill>
          <a:latin typeface="Impact" pitchFamily="34" charset="0"/>
        </a:defRPr>
      </a:lvl6pPr>
      <a:lvl7pPr marL="914400" algn="ctr" rtl="0" fontAlgn="base">
        <a:spcBef>
          <a:spcPct val="0"/>
        </a:spcBef>
        <a:spcAft>
          <a:spcPct val="0"/>
        </a:spcAft>
        <a:defRPr sz="4400">
          <a:solidFill>
            <a:schemeClr val="tx1"/>
          </a:solidFill>
          <a:latin typeface="Impact" pitchFamily="34" charset="0"/>
        </a:defRPr>
      </a:lvl7pPr>
      <a:lvl8pPr marL="1371600" algn="ctr" rtl="0" fontAlgn="base">
        <a:spcBef>
          <a:spcPct val="0"/>
        </a:spcBef>
        <a:spcAft>
          <a:spcPct val="0"/>
        </a:spcAft>
        <a:defRPr sz="4400">
          <a:solidFill>
            <a:schemeClr val="tx1"/>
          </a:solidFill>
          <a:latin typeface="Impact" pitchFamily="34" charset="0"/>
        </a:defRPr>
      </a:lvl8pPr>
      <a:lvl9pPr marL="1828800" algn="ctr" rtl="0" fontAlgn="base">
        <a:spcBef>
          <a:spcPct val="0"/>
        </a:spcBef>
        <a:spcAft>
          <a:spcPct val="0"/>
        </a:spcAft>
        <a:defRPr sz="4400">
          <a:solidFill>
            <a:schemeClr val="tx1"/>
          </a:solidFill>
          <a:latin typeface="Impact" pitchFamily="34" charset="0"/>
        </a:defRPr>
      </a:lvl9pPr>
    </p:titleStyle>
    <p:bodyStyle>
      <a:lvl1pPr marL="0" indent="0" algn="l" rtl="0" fontAlgn="base">
        <a:spcBef>
          <a:spcPct val="20000"/>
        </a:spcBef>
        <a:spcAft>
          <a:spcPct val="0"/>
        </a:spcAft>
        <a:buFontTx/>
        <a:buNone/>
        <a:defRPr sz="2000" kern="1200">
          <a:solidFill>
            <a:schemeClr val="tx1"/>
          </a:solidFill>
          <a:latin typeface="+mn-lt"/>
          <a:ea typeface="+mn-ea"/>
          <a:cs typeface="+mn-cs"/>
        </a:defRPr>
      </a:lvl1pPr>
      <a:lvl2pPr marL="457200" indent="0" algn="l" rtl="0" fontAlgn="base">
        <a:spcBef>
          <a:spcPct val="20000"/>
        </a:spcBef>
        <a:spcAft>
          <a:spcPct val="0"/>
        </a:spcAft>
        <a:buFontTx/>
        <a:buNone/>
        <a:defRPr sz="2000" kern="1200">
          <a:solidFill>
            <a:schemeClr val="tx1"/>
          </a:solidFill>
          <a:latin typeface="+mn-lt"/>
          <a:ea typeface="+mn-ea"/>
          <a:cs typeface="+mn-cs"/>
        </a:defRPr>
      </a:lvl2pPr>
      <a:lvl3pPr marL="914400" indent="0" algn="l" rtl="0" fontAlgn="base">
        <a:spcBef>
          <a:spcPct val="20000"/>
        </a:spcBef>
        <a:spcAft>
          <a:spcPct val="0"/>
        </a:spcAft>
        <a:buFontTx/>
        <a:buNone/>
        <a:defRPr sz="2000" kern="1200">
          <a:solidFill>
            <a:schemeClr val="tx1"/>
          </a:solidFill>
          <a:latin typeface="+mn-lt"/>
          <a:ea typeface="+mn-ea"/>
          <a:cs typeface="+mn-cs"/>
        </a:defRPr>
      </a:lvl3pPr>
      <a:lvl4pPr marL="1371600" indent="0" algn="l" rtl="0" fontAlgn="base">
        <a:spcBef>
          <a:spcPct val="20000"/>
        </a:spcBef>
        <a:spcAft>
          <a:spcPct val="0"/>
        </a:spcAft>
        <a:buFontTx/>
        <a:buNone/>
        <a:defRPr sz="2000" kern="1200">
          <a:solidFill>
            <a:schemeClr val="tx1"/>
          </a:solidFill>
          <a:latin typeface="+mn-lt"/>
          <a:ea typeface="+mn-ea"/>
          <a:cs typeface="+mn-cs"/>
        </a:defRPr>
      </a:lvl4pPr>
      <a:lvl5pPr marL="1828800" indent="0" algn="l" rtl="0" fontAlgn="base">
        <a:spcBef>
          <a:spcPct val="20000"/>
        </a:spcBef>
        <a:spcAft>
          <a:spcPct val="0"/>
        </a:spcAft>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0"/>
                <a:lumOff val="100000"/>
              </a:schemeClr>
            </a:gs>
            <a:gs pos="74000">
              <a:schemeClr val="accent3">
                <a:lumMod val="0"/>
                <a:lumOff val="100000"/>
              </a:schemeClr>
            </a:gs>
            <a:gs pos="100000">
              <a:schemeClr val="bg1">
                <a:lumMod val="85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bg1"/>
                </a:solidFill>
              </a:defRPr>
            </a:lvl1pPr>
          </a:lstStyle>
          <a:p>
            <a:fld id="{6BD3A942-0C25-45CD-A4F3-4FB42C208F3E}" type="datetimeFigureOut">
              <a:rPr lang="en-US" smtClean="0"/>
              <a:pPr/>
              <a:t>6/14/2024</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bg1"/>
                </a:solidFill>
              </a:defRPr>
            </a:lvl1pPr>
          </a:lstStyle>
          <a:p>
            <a:fld id="{50F0DB49-E5C2-4C88-8724-DB19F5DFE6B8}" type="slidenum">
              <a:rPr lang="en-US" smtClean="0"/>
              <a:pPr/>
              <a:t>‹#›</a:t>
            </a:fld>
            <a:endParaRPr lang="en-US"/>
          </a:p>
        </p:txBody>
      </p:sp>
    </p:spTree>
    <p:extLst>
      <p:ext uri="{BB962C8B-B14F-4D97-AF65-F5344CB8AC3E}">
        <p14:creationId xmlns:p14="http://schemas.microsoft.com/office/powerpoint/2010/main" val="8124231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r" defTabSz="914400" rtl="0" eaLnBrk="1" latinLnBrk="0" hangingPunct="1">
        <a:lnSpc>
          <a:spcPct val="90000"/>
        </a:lnSpc>
        <a:spcBef>
          <a:spcPct val="0"/>
        </a:spcBef>
        <a:buNone/>
        <a:defRPr sz="4400" b="1" kern="1200">
          <a:solidFill>
            <a:srgbClr val="FFC000"/>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75000"/>
            </a:schemeClr>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75000"/>
            </a:schemeClr>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Relationship Id="rId1" Type="http://schemas.openxmlformats.org/officeDocument/2006/relationships/slideLayout" Target="../slideLayouts/slideLayout23.xml"/><Relationship Id="rId5" Type="http://schemas.openxmlformats.org/officeDocument/2006/relationships/image" Target="../media/image29.tif"/><Relationship Id="rId4" Type="http://schemas.openxmlformats.org/officeDocument/2006/relationships/image" Target="../media/image28.tif"/></Relationships>
</file>

<file path=ppt/slides/_rels/slide24.xml.rels><?xml version="1.0" encoding="UTF-8" standalone="yes"?>
<Relationships xmlns="http://schemas.openxmlformats.org/package/2006/relationships"><Relationship Id="rId2" Type="http://schemas.openxmlformats.org/officeDocument/2006/relationships/image" Target="../media/image26.tif"/><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31.tif"/><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26.tif"/><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35.tif"/><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image" Target="../media/image36.tif"/><Relationship Id="rId1" Type="http://schemas.openxmlformats.org/officeDocument/2006/relationships/slideLayout" Target="../slideLayouts/slideLayout23.xml"/><Relationship Id="rId5" Type="http://schemas.openxmlformats.org/officeDocument/2006/relationships/image" Target="../media/image39.tif"/><Relationship Id="rId4" Type="http://schemas.openxmlformats.org/officeDocument/2006/relationships/image" Target="../media/image38.tif"/></Relationships>
</file>

<file path=ppt/slides/_rels/slide35.xml.rels><?xml version="1.0" encoding="UTF-8" standalone="yes"?>
<Relationships xmlns="http://schemas.openxmlformats.org/package/2006/relationships"><Relationship Id="rId2" Type="http://schemas.openxmlformats.org/officeDocument/2006/relationships/image" Target="../media/image36.tif"/><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38.tif"/><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36.tif"/><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38.tif"/><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3.xml"/><Relationship Id="rId5" Type="http://schemas.openxmlformats.org/officeDocument/2006/relationships/image" Target="../media/image43.tif"/><Relationship Id="rId4" Type="http://schemas.openxmlformats.org/officeDocument/2006/relationships/image" Target="../media/image42.tif"/></Relationships>
</file>

<file path=ppt/slides/_rels/slide45.xml.rels><?xml version="1.0" encoding="UTF-8" standalone="yes"?>
<Relationships xmlns="http://schemas.openxmlformats.org/package/2006/relationships"><Relationship Id="rId2" Type="http://schemas.openxmlformats.org/officeDocument/2006/relationships/image" Target="../media/image43.tif"/><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image" Target="../media/image44.tif"/><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42.tif"/><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43.tif"/><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image" Target="../media/image45.tif"/><Relationship Id="rId1" Type="http://schemas.openxmlformats.org/officeDocument/2006/relationships/slideLayout" Target="../slideLayouts/slideLayout23.xml"/><Relationship Id="rId5" Type="http://schemas.openxmlformats.org/officeDocument/2006/relationships/image" Target="../media/image48.jpeg"/><Relationship Id="rId4" Type="http://schemas.openxmlformats.org/officeDocument/2006/relationships/image" Target="../media/image47.tif"/></Relationships>
</file>

<file path=ppt/slides/_rels/slide55.xml.rels><?xml version="1.0" encoding="UTF-8" standalone="yes"?>
<Relationships xmlns="http://schemas.openxmlformats.org/package/2006/relationships"><Relationship Id="rId2" Type="http://schemas.openxmlformats.org/officeDocument/2006/relationships/image" Target="../media/image45.tif"/><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image" Target="../media/image47.tif"/><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image" Target="../media/image46.tif"/><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image" Target="../media/image45.tif"/><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47.tif"/><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49.tif"/><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54.tif"/><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Title 5"/>
          <p:cNvSpPr>
            <a:spLocks noGrp="1"/>
          </p:cNvSpPr>
          <p:nvPr>
            <p:ph type="ctrTitle"/>
          </p:nvPr>
        </p:nvSpPr>
        <p:spPr/>
        <p:txBody>
          <a:bodyPr/>
          <a:lstStyle/>
          <a:p>
            <a:r>
              <a:rPr lang="en-US" dirty="0" smtClean="0">
                <a:solidFill>
                  <a:srgbClr val="FFC000"/>
                </a:solidFill>
              </a:rPr>
              <a:t>Insight Edge</a:t>
            </a:r>
          </a:p>
        </p:txBody>
      </p:sp>
      <p:sp>
        <p:nvSpPr>
          <p:cNvPr id="7" name="Subtitle 6"/>
          <p:cNvSpPr>
            <a:spLocks noGrp="1"/>
          </p:cNvSpPr>
          <p:nvPr>
            <p:ph type="subTitle" idx="1"/>
          </p:nvPr>
        </p:nvSpPr>
        <p:spPr/>
        <p:txBody>
          <a:bodyPr/>
          <a:lstStyle/>
          <a:p>
            <a:r>
              <a:rPr lang="en-US" dirty="0" smtClean="0"/>
              <a:t>The Art of Understanding People…</a:t>
            </a:r>
          </a:p>
          <a:p>
            <a:r>
              <a:rPr lang="en-US" i="1" dirty="0" smtClean="0"/>
              <a:t>Made Easy</a:t>
            </a:r>
            <a:r>
              <a:rPr lang="en-US" dirty="0" smtClean="0"/>
              <a:t>!</a:t>
            </a:r>
          </a:p>
        </p:txBody>
      </p:sp>
      <p:grpSp>
        <p:nvGrpSpPr>
          <p:cNvPr id="15" name="Group 14"/>
          <p:cNvGrpSpPr/>
          <p:nvPr/>
        </p:nvGrpSpPr>
        <p:grpSpPr>
          <a:xfrm>
            <a:off x="0" y="57150"/>
            <a:ext cx="9159240" cy="5141214"/>
            <a:chOff x="0" y="2286"/>
            <a:chExt cx="9159240" cy="5141214"/>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2286"/>
              <a:ext cx="1463040" cy="2340864"/>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2286"/>
              <a:ext cx="1463040" cy="2340864"/>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2802636"/>
              <a:ext cx="1463040" cy="2340864"/>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2802636"/>
              <a:ext cx="1463040" cy="2340864"/>
            </a:xfrm>
            <a:prstGeom prst="rect">
              <a:avLst/>
            </a:prstGeom>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5 – The Four Styles</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smtClean="0"/>
              <a:t>Dominant</a:t>
            </a:r>
          </a:p>
          <a:p>
            <a:pPr marL="342900" indent="-342900">
              <a:buFont typeface="Arial" panose="020B0604020202020204" pitchFamily="34" charset="0"/>
              <a:buChar char="•"/>
            </a:pPr>
            <a:r>
              <a:rPr lang="en-US" dirty="0" smtClean="0"/>
              <a:t>Expressive</a:t>
            </a:r>
          </a:p>
          <a:p>
            <a:pPr marL="342900" indent="-342900">
              <a:buFont typeface="Arial" panose="020B0604020202020204" pitchFamily="34" charset="0"/>
              <a:buChar char="•"/>
            </a:pPr>
            <a:r>
              <a:rPr lang="en-US" dirty="0" smtClean="0"/>
              <a:t>Analytical</a:t>
            </a:r>
          </a:p>
          <a:p>
            <a:pPr marL="342900" indent="-342900">
              <a:buFont typeface="Arial" panose="020B0604020202020204" pitchFamily="34" charset="0"/>
              <a:buChar char="•"/>
            </a:pPr>
            <a:r>
              <a:rPr lang="en-US" dirty="0" smtClean="0"/>
              <a:t>Amiable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840" y="1179594"/>
            <a:ext cx="2422017" cy="336391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24200" y="1268413"/>
            <a:ext cx="2292565" cy="3275093"/>
          </a:xfrm>
          <a:prstGeom prst="rect">
            <a:avLst/>
          </a:prstGeom>
        </p:spPr>
      </p:pic>
    </p:spTree>
    <p:extLst>
      <p:ext uri="{BB962C8B-B14F-4D97-AF65-F5344CB8AC3E}">
        <p14:creationId xmlns:p14="http://schemas.microsoft.com/office/powerpoint/2010/main" val="39165547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6 - Graphs</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3055620" y="1115486"/>
            <a:ext cx="3032760" cy="3771365"/>
          </a:xfrm>
          <a:prstGeom prst="rect">
            <a:avLst/>
          </a:prstGeom>
        </p:spPr>
      </p:pic>
    </p:spTree>
    <p:extLst>
      <p:ext uri="{BB962C8B-B14F-4D97-AF65-F5344CB8AC3E}">
        <p14:creationId xmlns:p14="http://schemas.microsoft.com/office/powerpoint/2010/main" val="26010008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Your Personal Assessment</a:t>
            </a:r>
            <a:endParaRPr lang="en-US" dirty="0"/>
          </a:p>
        </p:txBody>
      </p:sp>
      <p:sp>
        <p:nvSpPr>
          <p:cNvPr id="3" name="Content Placeholder 2"/>
          <p:cNvSpPr>
            <a:spLocks noGrp="1"/>
          </p:cNvSpPr>
          <p:nvPr>
            <p:ph idx="1"/>
          </p:nvPr>
        </p:nvSpPr>
        <p:spPr/>
        <p:txBody>
          <a:bodyPr/>
          <a:lstStyle/>
          <a:p>
            <a:r>
              <a:rPr lang="en-US" dirty="0" smtClean="0"/>
              <a:t>Pages 7 and 8 – How You See Yourself</a:t>
            </a:r>
          </a:p>
          <a:p>
            <a:pPr lvl="1"/>
            <a:r>
              <a:rPr lang="en-US" dirty="0" smtClean="0"/>
              <a:t>Cross out anything you don’t agree with</a:t>
            </a:r>
            <a:endParaRPr lang="en-US" dirty="0"/>
          </a:p>
          <a:p>
            <a:r>
              <a:rPr lang="en-US" dirty="0" smtClean="0"/>
              <a:t>Pages 9 and 10 – How Others See You</a:t>
            </a:r>
          </a:p>
          <a:p>
            <a:pPr lvl="1"/>
            <a:r>
              <a:rPr lang="en-US" dirty="0" smtClean="0"/>
              <a:t>Circle </a:t>
            </a:r>
            <a:r>
              <a:rPr lang="en-US" dirty="0"/>
              <a:t>a</a:t>
            </a:r>
            <a:r>
              <a:rPr lang="en-US" dirty="0" smtClean="0"/>
              <a:t>nything you don’t agree with</a:t>
            </a:r>
          </a:p>
          <a:p>
            <a:r>
              <a:rPr lang="en-US" dirty="0" smtClean="0"/>
              <a:t>Pages 11 and 12 – Your Behavior at Work</a:t>
            </a:r>
          </a:p>
          <a:p>
            <a:pPr lvl="1"/>
            <a:r>
              <a:rPr lang="en-US" dirty="0" smtClean="0"/>
              <a:t>Circle anything you don’t agree with</a:t>
            </a:r>
          </a:p>
        </p:txBody>
      </p:sp>
    </p:spTree>
    <p:extLst>
      <p:ext uri="{BB962C8B-B14F-4D97-AF65-F5344CB8AC3E}">
        <p14:creationId xmlns:p14="http://schemas.microsoft.com/office/powerpoint/2010/main" val="25507268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Your Personal Assessment</a:t>
            </a:r>
            <a:endParaRPr lang="en-US" dirty="0"/>
          </a:p>
        </p:txBody>
      </p:sp>
      <p:sp>
        <p:nvSpPr>
          <p:cNvPr id="3" name="Content Placeholder 2"/>
          <p:cNvSpPr>
            <a:spLocks noGrp="1"/>
          </p:cNvSpPr>
          <p:nvPr>
            <p:ph idx="1"/>
          </p:nvPr>
        </p:nvSpPr>
        <p:spPr/>
        <p:txBody>
          <a:bodyPr>
            <a:normAutofit/>
          </a:bodyPr>
          <a:lstStyle/>
          <a:p>
            <a:r>
              <a:rPr lang="en-US" dirty="0" smtClean="0"/>
              <a:t>Pages 13 and 14 – How You May Need to Adapt</a:t>
            </a:r>
          </a:p>
          <a:p>
            <a:pPr lvl="1"/>
            <a:r>
              <a:rPr lang="en-US" dirty="0" smtClean="0"/>
              <a:t>Choose one or two things that you agree with</a:t>
            </a:r>
            <a:endParaRPr lang="en-US" dirty="0"/>
          </a:p>
          <a:p>
            <a:r>
              <a:rPr lang="en-US" dirty="0" smtClean="0"/>
              <a:t>Pages 15 and 16 (or 17) – Being More Effective</a:t>
            </a:r>
          </a:p>
          <a:p>
            <a:pPr lvl="1"/>
            <a:r>
              <a:rPr lang="en-US" dirty="0" smtClean="0"/>
              <a:t>Choose one thing to work </a:t>
            </a:r>
            <a:r>
              <a:rPr lang="en-US" dirty="0" smtClean="0"/>
              <a:t>on for the next 30 days</a:t>
            </a:r>
            <a:endParaRPr lang="en-US" dirty="0" smtClean="0"/>
          </a:p>
        </p:txBody>
      </p:sp>
    </p:spTree>
    <p:extLst>
      <p:ext uri="{BB962C8B-B14F-4D97-AF65-F5344CB8AC3E}">
        <p14:creationId xmlns:p14="http://schemas.microsoft.com/office/powerpoint/2010/main" val="3665097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30 - </a:t>
            </a:r>
            <a:r>
              <a:rPr lang="en-US" dirty="0" smtClean="0"/>
              <a:t>Overview</a:t>
            </a:r>
            <a:endParaRPr lang="en-US" dirty="0"/>
          </a:p>
        </p:txBody>
      </p:sp>
      <p:sp>
        <p:nvSpPr>
          <p:cNvPr id="4" name="Content Placeholder 3"/>
          <p:cNvSpPr>
            <a:spLocks noGrp="1"/>
          </p:cNvSpPr>
          <p:nvPr>
            <p:ph idx="1"/>
          </p:nvPr>
        </p:nvSpPr>
        <p:spPr/>
        <p:txBody>
          <a:bodyPr>
            <a:normAutofit fontScale="70000" lnSpcReduction="20000"/>
          </a:bodyPr>
          <a:lstStyle/>
          <a:p>
            <a:pPr marL="457200" indent="-457200">
              <a:buFont typeface="+mj-lt"/>
              <a:buAutoNum type="arabicPeriod"/>
            </a:pPr>
            <a:r>
              <a:rPr lang="en-US" dirty="0" smtClean="0"/>
              <a:t>It’s OK to be a(n): </a:t>
            </a:r>
            <a:r>
              <a:rPr lang="en-US" b="1" dirty="0" smtClean="0">
                <a:solidFill>
                  <a:srgbClr val="FF9933"/>
                </a:solidFill>
              </a:rPr>
              <a:t>Write your style here</a:t>
            </a:r>
          </a:p>
          <a:p>
            <a:pPr marL="457200" indent="-457200">
              <a:buFont typeface="+mj-lt"/>
              <a:buAutoNum type="arabicPeriod"/>
            </a:pPr>
            <a:r>
              <a:rPr lang="en-US" dirty="0" smtClean="0"/>
              <a:t>The Personal Assessment measures your patterns of communication in three areas: how you see </a:t>
            </a:r>
            <a:r>
              <a:rPr lang="en-US" b="1" dirty="0" smtClean="0">
                <a:solidFill>
                  <a:srgbClr val="FF9933"/>
                </a:solidFill>
              </a:rPr>
              <a:t>yourself</a:t>
            </a:r>
            <a:r>
              <a:rPr lang="en-US" dirty="0" smtClean="0"/>
              <a:t>, how </a:t>
            </a:r>
            <a:r>
              <a:rPr lang="en-US" b="1" dirty="0" smtClean="0">
                <a:solidFill>
                  <a:srgbClr val="FF9933"/>
                </a:solidFill>
              </a:rPr>
              <a:t>others</a:t>
            </a:r>
            <a:r>
              <a:rPr lang="en-US" dirty="0" smtClean="0">
                <a:solidFill>
                  <a:srgbClr val="FF9933"/>
                </a:solidFill>
              </a:rPr>
              <a:t> </a:t>
            </a:r>
            <a:r>
              <a:rPr lang="en-US" dirty="0" smtClean="0"/>
              <a:t>see you, and </a:t>
            </a:r>
            <a:r>
              <a:rPr lang="en-US" b="1" dirty="0" smtClean="0">
                <a:solidFill>
                  <a:srgbClr val="FF9933"/>
                </a:solidFill>
              </a:rPr>
              <a:t>your behavior</a:t>
            </a:r>
            <a:r>
              <a:rPr lang="en-US" dirty="0" smtClean="0"/>
              <a:t> at work or under pressure</a:t>
            </a:r>
          </a:p>
          <a:p>
            <a:pPr marL="457200" indent="-457200">
              <a:buFont typeface="+mj-lt"/>
              <a:buAutoNum type="arabicPeriod"/>
            </a:pPr>
            <a:r>
              <a:rPr lang="en-US" dirty="0" smtClean="0"/>
              <a:t>The Personal Assessment describes your patterns of communication only.  It is not meant to be predictive </a:t>
            </a:r>
            <a:r>
              <a:rPr lang="en-US" dirty="0"/>
              <a:t>of: </a:t>
            </a:r>
            <a:r>
              <a:rPr lang="en-US" b="1" dirty="0">
                <a:solidFill>
                  <a:srgbClr val="FF9933"/>
                </a:solidFill>
              </a:rPr>
              <a:t>your intelligence; your value; your skills or experience; your education or training; your </a:t>
            </a:r>
            <a:r>
              <a:rPr lang="en-US" b="1" dirty="0" smtClean="0">
                <a:solidFill>
                  <a:srgbClr val="FF9933"/>
                </a:solidFill>
              </a:rPr>
              <a:t>horoscope; your birth order; your culture; your monetary status; your environment; left or right brain; your potential; your upbringing; your competence</a:t>
            </a:r>
            <a:endParaRPr lang="en-US" b="1" dirty="0">
              <a:solidFill>
                <a:srgbClr val="FF9933"/>
              </a:solidFill>
            </a:endParaRPr>
          </a:p>
        </p:txBody>
      </p:sp>
    </p:spTree>
    <p:extLst>
      <p:ext uri="{BB962C8B-B14F-4D97-AF65-F5344CB8AC3E}">
        <p14:creationId xmlns:p14="http://schemas.microsoft.com/office/powerpoint/2010/main" val="2227529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30 - </a:t>
            </a:r>
            <a:r>
              <a:rPr lang="en-US" dirty="0" smtClean="0"/>
              <a:t>Overview</a:t>
            </a:r>
            <a:endParaRPr lang="en-US" dirty="0"/>
          </a:p>
        </p:txBody>
      </p:sp>
      <p:sp>
        <p:nvSpPr>
          <p:cNvPr id="4" name="Content Placeholder 3"/>
          <p:cNvSpPr>
            <a:spLocks noGrp="1"/>
          </p:cNvSpPr>
          <p:nvPr>
            <p:ph idx="1"/>
          </p:nvPr>
        </p:nvSpPr>
        <p:spPr/>
        <p:txBody>
          <a:bodyPr>
            <a:normAutofit fontScale="85000" lnSpcReduction="20000"/>
          </a:bodyPr>
          <a:lstStyle/>
          <a:p>
            <a:pPr marL="457200" indent="-457200">
              <a:buFont typeface="+mj-lt"/>
              <a:buAutoNum type="arabicPeriod" startAt="4"/>
            </a:pPr>
            <a:r>
              <a:rPr lang="en-US" dirty="0" smtClean="0"/>
              <a:t>The four major patterns of communication are: </a:t>
            </a:r>
            <a:r>
              <a:rPr lang="en-US" b="1" dirty="0" smtClean="0">
                <a:solidFill>
                  <a:srgbClr val="FF9933"/>
                </a:solidFill>
              </a:rPr>
              <a:t>Dominant, Expressive, Analytical, and Amiable</a:t>
            </a:r>
          </a:p>
          <a:p>
            <a:pPr marL="457200" indent="-457200">
              <a:buFont typeface="+mj-lt"/>
              <a:buAutoNum type="arabicPeriod" startAt="4"/>
            </a:pPr>
            <a:r>
              <a:rPr lang="en-US" dirty="0" smtClean="0"/>
              <a:t>According to our studies, the percentage breakdown for the primary pattern of individuals generally occur as follows: </a:t>
            </a:r>
          </a:p>
          <a:p>
            <a:pPr marL="914400" lvl="1" indent="-457200">
              <a:buFont typeface="Arial" panose="020B0604020202020204" pitchFamily="34" charset="0"/>
              <a:buChar char="•"/>
            </a:pPr>
            <a:r>
              <a:rPr lang="en-US" b="1" dirty="0" smtClean="0">
                <a:solidFill>
                  <a:schemeClr val="accent5">
                    <a:lumMod val="75000"/>
                  </a:schemeClr>
                </a:solidFill>
              </a:rPr>
              <a:t>Dominant – </a:t>
            </a:r>
            <a:r>
              <a:rPr lang="en-US" b="1" dirty="0" smtClean="0">
                <a:solidFill>
                  <a:srgbClr val="FF9933"/>
                </a:solidFill>
              </a:rPr>
              <a:t>12</a:t>
            </a:r>
            <a:r>
              <a:rPr lang="en-US" b="1" dirty="0" smtClean="0">
                <a:solidFill>
                  <a:schemeClr val="accent5">
                    <a:lumMod val="75000"/>
                  </a:schemeClr>
                </a:solidFill>
              </a:rPr>
              <a:t>%</a:t>
            </a:r>
          </a:p>
          <a:p>
            <a:pPr marL="914400" lvl="1" indent="-457200">
              <a:buFont typeface="Arial" panose="020B0604020202020204" pitchFamily="34" charset="0"/>
              <a:buChar char="•"/>
            </a:pPr>
            <a:r>
              <a:rPr lang="en-US" b="1" dirty="0" smtClean="0">
                <a:solidFill>
                  <a:schemeClr val="accent5">
                    <a:lumMod val="75000"/>
                  </a:schemeClr>
                </a:solidFill>
              </a:rPr>
              <a:t>Expressive – </a:t>
            </a:r>
            <a:r>
              <a:rPr lang="en-US" b="1" dirty="0" smtClean="0">
                <a:solidFill>
                  <a:srgbClr val="FF9933"/>
                </a:solidFill>
              </a:rPr>
              <a:t>19</a:t>
            </a:r>
            <a:r>
              <a:rPr lang="en-US" b="1" dirty="0" smtClean="0">
                <a:solidFill>
                  <a:schemeClr val="accent5">
                    <a:lumMod val="75000"/>
                  </a:schemeClr>
                </a:solidFill>
              </a:rPr>
              <a:t>%</a:t>
            </a:r>
          </a:p>
          <a:p>
            <a:pPr marL="914400" lvl="1" indent="-457200">
              <a:buFont typeface="Arial" panose="020B0604020202020204" pitchFamily="34" charset="0"/>
              <a:buChar char="•"/>
            </a:pPr>
            <a:r>
              <a:rPr lang="en-US" b="1" dirty="0" smtClean="0">
                <a:solidFill>
                  <a:schemeClr val="accent5">
                    <a:lumMod val="75000"/>
                  </a:schemeClr>
                </a:solidFill>
              </a:rPr>
              <a:t>Analytical – </a:t>
            </a:r>
            <a:r>
              <a:rPr lang="en-US" b="1" dirty="0" smtClean="0">
                <a:solidFill>
                  <a:srgbClr val="FF9933"/>
                </a:solidFill>
              </a:rPr>
              <a:t>32</a:t>
            </a:r>
            <a:r>
              <a:rPr lang="en-US" b="1" dirty="0" smtClean="0">
                <a:solidFill>
                  <a:schemeClr val="accent5">
                    <a:lumMod val="75000"/>
                  </a:schemeClr>
                </a:solidFill>
              </a:rPr>
              <a:t>%</a:t>
            </a:r>
          </a:p>
          <a:p>
            <a:pPr marL="914400" lvl="1" indent="-457200">
              <a:buFont typeface="Arial" panose="020B0604020202020204" pitchFamily="34" charset="0"/>
              <a:buChar char="•"/>
            </a:pPr>
            <a:r>
              <a:rPr lang="en-US" b="1" dirty="0" smtClean="0">
                <a:solidFill>
                  <a:schemeClr val="accent5">
                    <a:lumMod val="75000"/>
                  </a:schemeClr>
                </a:solidFill>
              </a:rPr>
              <a:t>Amiable – </a:t>
            </a:r>
            <a:r>
              <a:rPr lang="en-US" b="1" dirty="0" smtClean="0">
                <a:solidFill>
                  <a:srgbClr val="FF9933"/>
                </a:solidFill>
              </a:rPr>
              <a:t>37</a:t>
            </a:r>
            <a:r>
              <a:rPr lang="en-US" b="1" dirty="0" smtClean="0">
                <a:solidFill>
                  <a:schemeClr val="accent5">
                    <a:lumMod val="75000"/>
                  </a:schemeClr>
                </a:solidFill>
              </a:rPr>
              <a:t>%</a:t>
            </a:r>
            <a:endParaRPr lang="en-US" b="1" dirty="0">
              <a:solidFill>
                <a:schemeClr val="accent5">
                  <a:lumMod val="75000"/>
                </a:schemeClr>
              </a:solidFill>
            </a:endParaRPr>
          </a:p>
        </p:txBody>
      </p:sp>
    </p:spTree>
    <p:extLst>
      <p:ext uri="{BB962C8B-B14F-4D97-AF65-F5344CB8AC3E}">
        <p14:creationId xmlns:p14="http://schemas.microsoft.com/office/powerpoint/2010/main" val="17626372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30 - </a:t>
            </a:r>
            <a:r>
              <a:rPr lang="en-US" dirty="0" smtClean="0"/>
              <a:t>Overview</a:t>
            </a:r>
            <a:endParaRPr lang="en-US" dirty="0"/>
          </a:p>
        </p:txBody>
      </p:sp>
      <p:sp>
        <p:nvSpPr>
          <p:cNvPr id="4" name="Content Placeholder 3"/>
          <p:cNvSpPr>
            <a:spLocks noGrp="1"/>
          </p:cNvSpPr>
          <p:nvPr>
            <p:ph idx="1"/>
          </p:nvPr>
        </p:nvSpPr>
        <p:spPr/>
        <p:txBody>
          <a:bodyPr/>
          <a:lstStyle/>
          <a:p>
            <a:pPr marL="457200" indent="-457200">
              <a:buFont typeface="+mj-lt"/>
              <a:buAutoNum type="arabicPeriod" startAt="6"/>
            </a:pPr>
            <a:r>
              <a:rPr lang="en-US" dirty="0" smtClean="0"/>
              <a:t>The patterns that differ most from each other are: </a:t>
            </a:r>
          </a:p>
          <a:p>
            <a:pPr marL="914400" lvl="1" indent="-457200">
              <a:buFont typeface="Arial" panose="020B0604020202020204" pitchFamily="34" charset="0"/>
              <a:buChar char="•"/>
            </a:pPr>
            <a:r>
              <a:rPr lang="en-US" b="1" dirty="0" smtClean="0">
                <a:solidFill>
                  <a:srgbClr val="FF9933"/>
                </a:solidFill>
              </a:rPr>
              <a:t>Dominant and Amiable</a:t>
            </a:r>
          </a:p>
          <a:p>
            <a:pPr marL="914400" lvl="1" indent="-457200">
              <a:buFont typeface="Arial" panose="020B0604020202020204" pitchFamily="34" charset="0"/>
              <a:buChar char="•"/>
            </a:pPr>
            <a:r>
              <a:rPr lang="en-US" b="1" dirty="0" smtClean="0">
                <a:solidFill>
                  <a:srgbClr val="FF9933"/>
                </a:solidFill>
              </a:rPr>
              <a:t>Expressive and Analytical</a:t>
            </a:r>
          </a:p>
          <a:p>
            <a:pPr marL="457200" indent="-457200">
              <a:buFont typeface="+mj-lt"/>
              <a:buAutoNum type="arabicPeriod" startAt="6"/>
            </a:pPr>
            <a:r>
              <a:rPr lang="en-US" dirty="0" smtClean="0"/>
              <a:t>The best pattern of communication to use most frequently is: </a:t>
            </a:r>
            <a:r>
              <a:rPr lang="en-US" b="1" dirty="0" smtClean="0">
                <a:solidFill>
                  <a:srgbClr val="FF9933"/>
                </a:solidFill>
              </a:rPr>
              <a:t>your own!</a:t>
            </a:r>
            <a:endParaRPr lang="en-US" b="1" dirty="0">
              <a:solidFill>
                <a:srgbClr val="FF9933"/>
              </a:solidFill>
            </a:endParaRPr>
          </a:p>
        </p:txBody>
      </p:sp>
      <p:grpSp>
        <p:nvGrpSpPr>
          <p:cNvPr id="6" name="Group 5"/>
          <p:cNvGrpSpPr/>
          <p:nvPr/>
        </p:nvGrpSpPr>
        <p:grpSpPr>
          <a:xfrm>
            <a:off x="6533151" y="1809750"/>
            <a:ext cx="1066132" cy="1733550"/>
            <a:chOff x="6533151" y="1809750"/>
            <a:chExt cx="1066132" cy="173355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3151" y="1809750"/>
              <a:ext cx="650082" cy="17335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1885950"/>
              <a:ext cx="665083" cy="1555750"/>
            </a:xfrm>
            <a:prstGeom prst="rect">
              <a:avLst/>
            </a:prstGeom>
          </p:spPr>
        </p:pic>
      </p:grpSp>
    </p:spTree>
    <p:extLst>
      <p:ext uri="{BB962C8B-B14F-4D97-AF65-F5344CB8AC3E}">
        <p14:creationId xmlns:p14="http://schemas.microsoft.com/office/powerpoint/2010/main" val="20337292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31 – Word Exercise</a:t>
            </a:r>
            <a:endParaRPr lang="en-US" dirty="0"/>
          </a:p>
        </p:txBody>
      </p:sp>
      <p:sp>
        <p:nvSpPr>
          <p:cNvPr id="3" name="Content Placeholder 2"/>
          <p:cNvSpPr>
            <a:spLocks noGrp="1"/>
          </p:cNvSpPr>
          <p:nvPr>
            <p:ph idx="1"/>
          </p:nvPr>
        </p:nvSpPr>
        <p:spPr/>
        <p:txBody>
          <a:bodyPr/>
          <a:lstStyle/>
          <a:p>
            <a:pPr marL="0" indent="0">
              <a:buNone/>
            </a:pPr>
            <a:r>
              <a:rPr lang="en-US" dirty="0" smtClean="0"/>
              <a:t>This exercise clarifies two points:</a:t>
            </a:r>
          </a:p>
          <a:p>
            <a:pPr marL="457200" indent="-457200">
              <a:buFont typeface="+mj-lt"/>
              <a:buAutoNum type="arabicPeriod"/>
            </a:pPr>
            <a:r>
              <a:rPr lang="en-US" dirty="0" smtClean="0"/>
              <a:t>We all have the ability to exhibit the behaviors and characteristics of </a:t>
            </a:r>
            <a:r>
              <a:rPr lang="en-US" b="1" dirty="0" smtClean="0">
                <a:solidFill>
                  <a:srgbClr val="FF9933"/>
                </a:solidFill>
              </a:rPr>
              <a:t>all four styles</a:t>
            </a:r>
            <a:endParaRPr lang="en-US" dirty="0" smtClean="0">
              <a:solidFill>
                <a:srgbClr val="FF9933"/>
              </a:solidFill>
            </a:endParaRPr>
          </a:p>
          <a:p>
            <a:pPr marL="457200" indent="-457200">
              <a:buFont typeface="+mj-lt"/>
              <a:buAutoNum type="arabicPeriod"/>
            </a:pPr>
            <a:r>
              <a:rPr lang="en-US" dirty="0" smtClean="0"/>
              <a:t>You will probably favor </a:t>
            </a:r>
            <a:r>
              <a:rPr lang="en-US" b="1" dirty="0" smtClean="0">
                <a:solidFill>
                  <a:srgbClr val="FF9933"/>
                </a:solidFill>
              </a:rPr>
              <a:t>two</a:t>
            </a:r>
            <a:r>
              <a:rPr lang="en-US" dirty="0" smtClean="0">
                <a:solidFill>
                  <a:srgbClr val="FF9933"/>
                </a:solidFill>
              </a:rPr>
              <a:t> </a:t>
            </a:r>
            <a:r>
              <a:rPr lang="en-US" dirty="0" smtClean="0"/>
              <a:t>of the </a:t>
            </a:r>
            <a:r>
              <a:rPr lang="en-US" b="1" dirty="0" smtClean="0">
                <a:solidFill>
                  <a:srgbClr val="FF9933"/>
                </a:solidFill>
              </a:rPr>
              <a:t>four</a:t>
            </a:r>
            <a:r>
              <a:rPr lang="en-US" dirty="0" smtClean="0">
                <a:solidFill>
                  <a:srgbClr val="FF9933"/>
                </a:solidFill>
              </a:rPr>
              <a:t> </a:t>
            </a:r>
            <a:r>
              <a:rPr lang="en-US" dirty="0" smtClean="0"/>
              <a:t>patterns of communication and use them 90-95% of the time</a:t>
            </a:r>
            <a:endParaRPr lang="en-US" dirty="0"/>
          </a:p>
        </p:txBody>
      </p:sp>
    </p:spTree>
    <p:extLst>
      <p:ext uri="{BB962C8B-B14F-4D97-AF65-F5344CB8AC3E}">
        <p14:creationId xmlns:p14="http://schemas.microsoft.com/office/powerpoint/2010/main" val="36272755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74638"/>
            <a:ext cx="7886700" cy="993775"/>
          </a:xfrm>
        </p:spPr>
        <p:txBody>
          <a:bodyPr>
            <a:normAutofit fontScale="90000"/>
          </a:bodyPr>
          <a:lstStyle/>
          <a:p>
            <a:r>
              <a:rPr lang="en-US" dirty="0" smtClean="0"/>
              <a:t>Page 32 – </a:t>
            </a:r>
            <a:r>
              <a:rPr lang="en-US" dirty="0" smtClean="0"/>
              <a:t>The Pattern Model</a:t>
            </a:r>
            <a:endParaRPr lang="en-US" dirty="0"/>
          </a:p>
        </p:txBody>
      </p:sp>
      <p:grpSp>
        <p:nvGrpSpPr>
          <p:cNvPr id="5" name="Group 4"/>
          <p:cNvGrpSpPr/>
          <p:nvPr/>
        </p:nvGrpSpPr>
        <p:grpSpPr>
          <a:xfrm>
            <a:off x="2272148" y="1241125"/>
            <a:ext cx="4599704" cy="3616619"/>
            <a:chOff x="2743199" y="1276350"/>
            <a:chExt cx="4599704" cy="3616619"/>
          </a:xfrm>
        </p:grpSpPr>
        <p:grpSp>
          <p:nvGrpSpPr>
            <p:cNvPr id="3" name="Group 2"/>
            <p:cNvGrpSpPr/>
            <p:nvPr/>
          </p:nvGrpSpPr>
          <p:grpSpPr>
            <a:xfrm>
              <a:off x="2743199" y="1778513"/>
              <a:ext cx="4105275" cy="3072339"/>
              <a:chOff x="2743199" y="1778513"/>
              <a:chExt cx="4105275" cy="3072339"/>
            </a:xfrm>
          </p:grpSpPr>
          <p:sp>
            <p:nvSpPr>
              <p:cNvPr id="15" name="TextBox 14"/>
              <p:cNvSpPr txBox="1"/>
              <p:nvPr/>
            </p:nvSpPr>
            <p:spPr>
              <a:xfrm>
                <a:off x="3553905" y="1778513"/>
                <a:ext cx="2483864" cy="461665"/>
              </a:xfrm>
              <a:prstGeom prst="rect">
                <a:avLst/>
              </a:prstGeom>
              <a:noFill/>
            </p:spPr>
            <p:txBody>
              <a:bodyPr wrap="square" rtlCol="0">
                <a:spAutoFit/>
              </a:bodyPr>
              <a:lstStyle/>
              <a:p>
                <a:pPr algn="ctr"/>
                <a:r>
                  <a:rPr lang="en-US" sz="1200" b="1" dirty="0" smtClean="0"/>
                  <a:t>Outgoing / Tell / Fast</a:t>
                </a:r>
                <a:br>
                  <a:rPr lang="en-US" sz="1200" b="1" dirty="0" smtClean="0"/>
                </a:br>
                <a:r>
                  <a:rPr lang="en-US" sz="1200" b="1" dirty="0" smtClean="0"/>
                  <a:t>Loud / Decisive / Assertive</a:t>
                </a:r>
                <a:endParaRPr lang="en-US" sz="1200" b="1" dirty="0"/>
              </a:p>
            </p:txBody>
          </p:sp>
          <p:sp>
            <p:nvSpPr>
              <p:cNvPr id="16" name="TextBox 15"/>
              <p:cNvSpPr txBox="1"/>
              <p:nvPr/>
            </p:nvSpPr>
            <p:spPr>
              <a:xfrm>
                <a:off x="3139927" y="4389187"/>
                <a:ext cx="3311818" cy="461665"/>
              </a:xfrm>
              <a:prstGeom prst="rect">
                <a:avLst/>
              </a:prstGeom>
              <a:noFill/>
            </p:spPr>
            <p:txBody>
              <a:bodyPr wrap="square" rtlCol="0">
                <a:spAutoFit/>
              </a:bodyPr>
              <a:lstStyle/>
              <a:p>
                <a:pPr algn="ctr"/>
                <a:r>
                  <a:rPr lang="en-US" sz="1200" b="1" dirty="0" smtClean="0"/>
                  <a:t>Reserved / Ask / Moderate </a:t>
                </a:r>
                <a:br>
                  <a:rPr lang="en-US" sz="1200" b="1" dirty="0" smtClean="0"/>
                </a:br>
                <a:r>
                  <a:rPr lang="en-US" sz="1200" b="1" dirty="0" smtClean="0"/>
                  <a:t>Quieter / Courteous / Accommodating </a:t>
                </a:r>
                <a:endParaRPr lang="en-US" sz="1200" b="1" dirty="0"/>
              </a:p>
            </p:txBody>
          </p:sp>
          <p:sp>
            <p:nvSpPr>
              <p:cNvPr id="17" name="TextBox 16"/>
              <p:cNvSpPr txBox="1"/>
              <p:nvPr/>
            </p:nvSpPr>
            <p:spPr>
              <a:xfrm>
                <a:off x="2743199" y="2593432"/>
                <a:ext cx="620966" cy="1569660"/>
              </a:xfrm>
              <a:prstGeom prst="rect">
                <a:avLst/>
              </a:prstGeom>
              <a:noFill/>
            </p:spPr>
            <p:txBody>
              <a:bodyPr wrap="square" rtlCol="0">
                <a:spAutoFit/>
              </a:bodyPr>
              <a:lstStyle/>
              <a:p>
                <a:pPr algn="ctr"/>
                <a:r>
                  <a:rPr lang="en-US" sz="2400" dirty="0" smtClean="0"/>
                  <a:t>T</a:t>
                </a:r>
              </a:p>
              <a:p>
                <a:pPr algn="ctr"/>
                <a:r>
                  <a:rPr lang="en-US" sz="2400" dirty="0" smtClean="0"/>
                  <a:t>A</a:t>
                </a:r>
              </a:p>
              <a:p>
                <a:pPr algn="ctr"/>
                <a:r>
                  <a:rPr lang="en-US" sz="2400" dirty="0" smtClean="0"/>
                  <a:t>S</a:t>
                </a:r>
              </a:p>
              <a:p>
                <a:pPr algn="ctr"/>
                <a:r>
                  <a:rPr lang="en-US" sz="2400" dirty="0"/>
                  <a:t>K</a:t>
                </a:r>
              </a:p>
            </p:txBody>
          </p:sp>
          <p:sp>
            <p:nvSpPr>
              <p:cNvPr id="18" name="TextBox 17"/>
              <p:cNvSpPr txBox="1"/>
              <p:nvPr/>
            </p:nvSpPr>
            <p:spPr>
              <a:xfrm>
                <a:off x="6227508" y="2295816"/>
                <a:ext cx="620966" cy="2308324"/>
              </a:xfrm>
              <a:prstGeom prst="rect">
                <a:avLst/>
              </a:prstGeom>
              <a:noFill/>
            </p:spPr>
            <p:txBody>
              <a:bodyPr wrap="square" rtlCol="0">
                <a:spAutoFit/>
              </a:bodyPr>
              <a:lstStyle/>
              <a:p>
                <a:pPr algn="ctr"/>
                <a:r>
                  <a:rPr lang="en-US" sz="2400" dirty="0" smtClean="0"/>
                  <a:t>P</a:t>
                </a:r>
                <a:br>
                  <a:rPr lang="en-US" sz="2400" dirty="0" smtClean="0"/>
                </a:br>
                <a:r>
                  <a:rPr lang="en-US" sz="2400" dirty="0" smtClean="0"/>
                  <a:t>E</a:t>
                </a:r>
                <a:br>
                  <a:rPr lang="en-US" sz="2400" dirty="0" smtClean="0"/>
                </a:br>
                <a:r>
                  <a:rPr lang="en-US" sz="2400" dirty="0" smtClean="0"/>
                  <a:t>O</a:t>
                </a:r>
                <a:br>
                  <a:rPr lang="en-US" sz="2400" dirty="0" smtClean="0"/>
                </a:br>
                <a:r>
                  <a:rPr lang="en-US" sz="2400" dirty="0" smtClean="0"/>
                  <a:t>P</a:t>
                </a:r>
                <a:br>
                  <a:rPr lang="en-US" sz="2400" dirty="0" smtClean="0"/>
                </a:br>
                <a:r>
                  <a:rPr lang="en-US" sz="2400" dirty="0" smtClean="0"/>
                  <a:t>L</a:t>
                </a:r>
                <a:br>
                  <a:rPr lang="en-US" sz="2400" dirty="0" smtClean="0"/>
                </a:br>
                <a:r>
                  <a:rPr lang="en-US" sz="2400" dirty="0" smtClean="0"/>
                  <a:t>E</a:t>
                </a:r>
                <a:endParaRPr lang="en-US" sz="2400" dirty="0"/>
              </a:p>
            </p:txBody>
          </p:sp>
          <p:sp>
            <p:nvSpPr>
              <p:cNvPr id="19" name="TextBox 18"/>
              <p:cNvSpPr txBox="1"/>
              <p:nvPr/>
            </p:nvSpPr>
            <p:spPr>
              <a:xfrm>
                <a:off x="3553905" y="2209698"/>
                <a:ext cx="1241932" cy="1097280"/>
              </a:xfrm>
              <a:prstGeom prst="rect">
                <a:avLst/>
              </a:prstGeom>
              <a:noFill/>
              <a:ln>
                <a:solidFill>
                  <a:schemeClr val="tx1"/>
                </a:solidFill>
              </a:ln>
            </p:spPr>
            <p:txBody>
              <a:bodyPr wrap="square" rtlCol="0" anchor="ctr">
                <a:spAutoFit/>
              </a:bodyPr>
              <a:lstStyle/>
              <a:p>
                <a:pPr algn="ctr"/>
                <a:r>
                  <a:rPr lang="en-US" sz="1600" dirty="0" smtClean="0"/>
                  <a:t>Dominant</a:t>
                </a:r>
                <a:endParaRPr lang="en-US" sz="1600" dirty="0"/>
              </a:p>
            </p:txBody>
          </p:sp>
          <p:sp>
            <p:nvSpPr>
              <p:cNvPr id="20" name="TextBox 19"/>
              <p:cNvSpPr txBox="1"/>
              <p:nvPr/>
            </p:nvSpPr>
            <p:spPr>
              <a:xfrm>
                <a:off x="4795837" y="2209698"/>
                <a:ext cx="1241932" cy="1097280"/>
              </a:xfrm>
              <a:prstGeom prst="rect">
                <a:avLst/>
              </a:prstGeom>
              <a:noFill/>
              <a:ln>
                <a:solidFill>
                  <a:schemeClr val="tx1"/>
                </a:solidFill>
              </a:ln>
            </p:spPr>
            <p:txBody>
              <a:bodyPr wrap="square" rtlCol="0" anchor="ctr">
                <a:spAutoFit/>
              </a:bodyPr>
              <a:lstStyle/>
              <a:p>
                <a:pPr algn="ctr"/>
                <a:r>
                  <a:rPr lang="en-US" sz="1600" dirty="0" smtClean="0"/>
                  <a:t>Expressive</a:t>
                </a:r>
                <a:endParaRPr lang="en-US" sz="1600" dirty="0"/>
              </a:p>
            </p:txBody>
          </p:sp>
          <p:sp>
            <p:nvSpPr>
              <p:cNvPr id="29" name="TextBox 28"/>
              <p:cNvSpPr txBox="1"/>
              <p:nvPr/>
            </p:nvSpPr>
            <p:spPr>
              <a:xfrm>
                <a:off x="3554778" y="3303270"/>
                <a:ext cx="1241932" cy="1097280"/>
              </a:xfrm>
              <a:prstGeom prst="rect">
                <a:avLst/>
              </a:prstGeom>
              <a:noFill/>
              <a:ln>
                <a:solidFill>
                  <a:schemeClr val="tx1"/>
                </a:solidFill>
              </a:ln>
            </p:spPr>
            <p:txBody>
              <a:bodyPr wrap="square" rtlCol="0" anchor="ctr">
                <a:spAutoFit/>
              </a:bodyPr>
              <a:lstStyle/>
              <a:p>
                <a:pPr algn="ctr"/>
                <a:r>
                  <a:rPr lang="en-US" sz="1600" dirty="0" smtClean="0"/>
                  <a:t>Analytical</a:t>
                </a:r>
                <a:endParaRPr lang="en-US" sz="1600" dirty="0"/>
              </a:p>
            </p:txBody>
          </p:sp>
          <p:sp>
            <p:nvSpPr>
              <p:cNvPr id="30" name="TextBox 29"/>
              <p:cNvSpPr txBox="1"/>
              <p:nvPr/>
            </p:nvSpPr>
            <p:spPr>
              <a:xfrm>
                <a:off x="4795837" y="3303270"/>
                <a:ext cx="1241932" cy="1097280"/>
              </a:xfrm>
              <a:prstGeom prst="rect">
                <a:avLst/>
              </a:prstGeom>
              <a:noFill/>
              <a:ln>
                <a:solidFill>
                  <a:schemeClr val="tx1"/>
                </a:solidFill>
              </a:ln>
            </p:spPr>
            <p:txBody>
              <a:bodyPr wrap="square" rtlCol="0" anchor="ctr">
                <a:spAutoFit/>
              </a:bodyPr>
              <a:lstStyle/>
              <a:p>
                <a:pPr algn="ctr"/>
                <a:r>
                  <a:rPr lang="en-US" sz="1600" dirty="0" smtClean="0"/>
                  <a:t>Amiable</a:t>
                </a:r>
                <a:endParaRPr lang="en-US" sz="1600" dirty="0"/>
              </a:p>
            </p:txBody>
          </p:sp>
        </p:grpSp>
        <p:sp>
          <p:nvSpPr>
            <p:cNvPr id="2" name="TextBox 1"/>
            <p:cNvSpPr txBox="1"/>
            <p:nvPr/>
          </p:nvSpPr>
          <p:spPr>
            <a:xfrm>
              <a:off x="3139927" y="1276350"/>
              <a:ext cx="3311818" cy="461665"/>
            </a:xfrm>
            <a:prstGeom prst="rect">
              <a:avLst/>
            </a:prstGeom>
            <a:noFill/>
          </p:spPr>
          <p:txBody>
            <a:bodyPr wrap="square" rtlCol="0">
              <a:spAutoFit/>
            </a:bodyPr>
            <a:lstStyle/>
            <a:p>
              <a:pPr algn="ctr"/>
              <a:r>
                <a:rPr lang="en-US" sz="2400" dirty="0" smtClean="0">
                  <a:solidFill>
                    <a:srgbClr val="FF9933"/>
                  </a:solidFill>
                </a:rPr>
                <a:t>- Responsiveness +</a:t>
              </a:r>
              <a:endParaRPr lang="en-US" sz="2400" dirty="0">
                <a:solidFill>
                  <a:srgbClr val="FF9933"/>
                </a:solidFill>
              </a:endParaRPr>
            </a:p>
          </p:txBody>
        </p:sp>
        <p:sp>
          <p:nvSpPr>
            <p:cNvPr id="13" name="TextBox 12"/>
            <p:cNvSpPr txBox="1"/>
            <p:nvPr/>
          </p:nvSpPr>
          <p:spPr>
            <a:xfrm rot="5400000">
              <a:off x="5456162" y="3006227"/>
              <a:ext cx="3311818" cy="461665"/>
            </a:xfrm>
            <a:prstGeom prst="rect">
              <a:avLst/>
            </a:prstGeom>
            <a:noFill/>
          </p:spPr>
          <p:txBody>
            <a:bodyPr wrap="square" rtlCol="0">
              <a:spAutoFit/>
            </a:bodyPr>
            <a:lstStyle/>
            <a:p>
              <a:pPr algn="ctr"/>
              <a:r>
                <a:rPr lang="en-US" sz="2400" dirty="0" smtClean="0">
                  <a:solidFill>
                    <a:srgbClr val="FF9933"/>
                  </a:solidFill>
                </a:rPr>
                <a:t>+ Assertiveness -</a:t>
              </a:r>
              <a:endParaRPr lang="en-US" sz="2400" dirty="0">
                <a:solidFill>
                  <a:srgbClr val="FF9933"/>
                </a:solidFill>
              </a:endParaRPr>
            </a:p>
          </p:txBody>
        </p:sp>
      </p:grpSp>
    </p:spTree>
    <p:extLst>
      <p:ext uri="{BB962C8B-B14F-4D97-AF65-F5344CB8AC3E}">
        <p14:creationId xmlns:p14="http://schemas.microsoft.com/office/powerpoint/2010/main" val="31848810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74638"/>
            <a:ext cx="7886700" cy="993775"/>
          </a:xfrm>
        </p:spPr>
        <p:txBody>
          <a:bodyPr>
            <a:normAutofit fontScale="90000"/>
          </a:bodyPr>
          <a:lstStyle/>
          <a:p>
            <a:r>
              <a:rPr lang="en-US" dirty="0" smtClean="0"/>
              <a:t>Page 32 – </a:t>
            </a:r>
            <a:r>
              <a:rPr lang="en-US" dirty="0" smtClean="0"/>
              <a:t>The Pattern Model</a:t>
            </a:r>
            <a:endParaRPr lang="en-US" dirty="0"/>
          </a:p>
        </p:txBody>
      </p:sp>
      <p:grpSp>
        <p:nvGrpSpPr>
          <p:cNvPr id="5" name="Group 4"/>
          <p:cNvGrpSpPr/>
          <p:nvPr/>
        </p:nvGrpSpPr>
        <p:grpSpPr>
          <a:xfrm>
            <a:off x="2272148" y="1241125"/>
            <a:ext cx="4599704" cy="3616619"/>
            <a:chOff x="2743199" y="1276350"/>
            <a:chExt cx="4599704" cy="3616619"/>
          </a:xfrm>
        </p:grpSpPr>
        <p:grpSp>
          <p:nvGrpSpPr>
            <p:cNvPr id="3" name="Group 2"/>
            <p:cNvGrpSpPr/>
            <p:nvPr/>
          </p:nvGrpSpPr>
          <p:grpSpPr>
            <a:xfrm>
              <a:off x="2743199" y="1778513"/>
              <a:ext cx="4105275" cy="3072339"/>
              <a:chOff x="2743199" y="1778513"/>
              <a:chExt cx="4105275" cy="3072339"/>
            </a:xfrm>
          </p:grpSpPr>
          <p:sp>
            <p:nvSpPr>
              <p:cNvPr id="15" name="TextBox 14"/>
              <p:cNvSpPr txBox="1"/>
              <p:nvPr/>
            </p:nvSpPr>
            <p:spPr>
              <a:xfrm>
                <a:off x="3553905" y="1778513"/>
                <a:ext cx="2483864" cy="461665"/>
              </a:xfrm>
              <a:prstGeom prst="rect">
                <a:avLst/>
              </a:prstGeom>
              <a:noFill/>
            </p:spPr>
            <p:txBody>
              <a:bodyPr wrap="square" rtlCol="0">
                <a:spAutoFit/>
              </a:bodyPr>
              <a:lstStyle/>
              <a:p>
                <a:pPr algn="ctr"/>
                <a:r>
                  <a:rPr lang="en-US" sz="1200" b="1" dirty="0" smtClean="0"/>
                  <a:t>Outgoing / Tell / Fast</a:t>
                </a:r>
                <a:br>
                  <a:rPr lang="en-US" sz="1200" b="1" dirty="0" smtClean="0"/>
                </a:br>
                <a:r>
                  <a:rPr lang="en-US" sz="1200" b="1" dirty="0" smtClean="0"/>
                  <a:t>Loud / Decisive / Assertive</a:t>
                </a:r>
                <a:endParaRPr lang="en-US" sz="1200" b="1" dirty="0"/>
              </a:p>
            </p:txBody>
          </p:sp>
          <p:sp>
            <p:nvSpPr>
              <p:cNvPr id="16" name="TextBox 15"/>
              <p:cNvSpPr txBox="1"/>
              <p:nvPr/>
            </p:nvSpPr>
            <p:spPr>
              <a:xfrm>
                <a:off x="3139927" y="4389187"/>
                <a:ext cx="3311818" cy="461665"/>
              </a:xfrm>
              <a:prstGeom prst="rect">
                <a:avLst/>
              </a:prstGeom>
              <a:noFill/>
            </p:spPr>
            <p:txBody>
              <a:bodyPr wrap="square" rtlCol="0">
                <a:spAutoFit/>
              </a:bodyPr>
              <a:lstStyle/>
              <a:p>
                <a:pPr algn="ctr"/>
                <a:r>
                  <a:rPr lang="en-US" sz="1200" b="1" dirty="0" smtClean="0"/>
                  <a:t>Reserved / Ask / Moderate </a:t>
                </a:r>
                <a:br>
                  <a:rPr lang="en-US" sz="1200" b="1" dirty="0" smtClean="0"/>
                </a:br>
                <a:r>
                  <a:rPr lang="en-US" sz="1200" b="1" dirty="0" smtClean="0"/>
                  <a:t>Quieter / Courteous / Accommodating </a:t>
                </a:r>
                <a:endParaRPr lang="en-US" sz="1200" b="1" dirty="0"/>
              </a:p>
            </p:txBody>
          </p:sp>
          <p:sp>
            <p:nvSpPr>
              <p:cNvPr id="17" name="TextBox 16"/>
              <p:cNvSpPr txBox="1"/>
              <p:nvPr/>
            </p:nvSpPr>
            <p:spPr>
              <a:xfrm>
                <a:off x="2743199" y="2593432"/>
                <a:ext cx="620966" cy="1569660"/>
              </a:xfrm>
              <a:prstGeom prst="rect">
                <a:avLst/>
              </a:prstGeom>
              <a:noFill/>
            </p:spPr>
            <p:txBody>
              <a:bodyPr wrap="square" rtlCol="0">
                <a:spAutoFit/>
              </a:bodyPr>
              <a:lstStyle/>
              <a:p>
                <a:pPr algn="ctr"/>
                <a:r>
                  <a:rPr lang="en-US" sz="2400" dirty="0" smtClean="0"/>
                  <a:t>T</a:t>
                </a:r>
              </a:p>
              <a:p>
                <a:pPr algn="ctr"/>
                <a:r>
                  <a:rPr lang="en-US" sz="2400" dirty="0" smtClean="0"/>
                  <a:t>A</a:t>
                </a:r>
              </a:p>
              <a:p>
                <a:pPr algn="ctr"/>
                <a:r>
                  <a:rPr lang="en-US" sz="2400" dirty="0" smtClean="0"/>
                  <a:t>S</a:t>
                </a:r>
              </a:p>
              <a:p>
                <a:pPr algn="ctr"/>
                <a:r>
                  <a:rPr lang="en-US" sz="2400" dirty="0"/>
                  <a:t>K</a:t>
                </a:r>
              </a:p>
            </p:txBody>
          </p:sp>
          <p:sp>
            <p:nvSpPr>
              <p:cNvPr id="18" name="TextBox 17"/>
              <p:cNvSpPr txBox="1"/>
              <p:nvPr/>
            </p:nvSpPr>
            <p:spPr>
              <a:xfrm>
                <a:off x="6227508" y="2295816"/>
                <a:ext cx="620966" cy="2308324"/>
              </a:xfrm>
              <a:prstGeom prst="rect">
                <a:avLst/>
              </a:prstGeom>
              <a:noFill/>
            </p:spPr>
            <p:txBody>
              <a:bodyPr wrap="square" rtlCol="0">
                <a:spAutoFit/>
              </a:bodyPr>
              <a:lstStyle/>
              <a:p>
                <a:pPr algn="ctr"/>
                <a:r>
                  <a:rPr lang="en-US" sz="2400" dirty="0" smtClean="0"/>
                  <a:t>P</a:t>
                </a:r>
                <a:br>
                  <a:rPr lang="en-US" sz="2400" dirty="0" smtClean="0"/>
                </a:br>
                <a:r>
                  <a:rPr lang="en-US" sz="2400" dirty="0" smtClean="0"/>
                  <a:t>E</a:t>
                </a:r>
                <a:br>
                  <a:rPr lang="en-US" sz="2400" dirty="0" smtClean="0"/>
                </a:br>
                <a:r>
                  <a:rPr lang="en-US" sz="2400" dirty="0" smtClean="0"/>
                  <a:t>O</a:t>
                </a:r>
                <a:br>
                  <a:rPr lang="en-US" sz="2400" dirty="0" smtClean="0"/>
                </a:br>
                <a:r>
                  <a:rPr lang="en-US" sz="2400" dirty="0" smtClean="0"/>
                  <a:t>P</a:t>
                </a:r>
                <a:br>
                  <a:rPr lang="en-US" sz="2400" dirty="0" smtClean="0"/>
                </a:br>
                <a:r>
                  <a:rPr lang="en-US" sz="2400" dirty="0" smtClean="0"/>
                  <a:t>L</a:t>
                </a:r>
                <a:br>
                  <a:rPr lang="en-US" sz="2400" dirty="0" smtClean="0"/>
                </a:br>
                <a:r>
                  <a:rPr lang="en-US" sz="2400" dirty="0" smtClean="0"/>
                  <a:t>E</a:t>
                </a:r>
                <a:endParaRPr lang="en-US" sz="2400" dirty="0"/>
              </a:p>
            </p:txBody>
          </p:sp>
          <p:sp>
            <p:nvSpPr>
              <p:cNvPr id="19" name="TextBox 18"/>
              <p:cNvSpPr txBox="1"/>
              <p:nvPr/>
            </p:nvSpPr>
            <p:spPr>
              <a:xfrm>
                <a:off x="3553905" y="2209698"/>
                <a:ext cx="1241932" cy="1097280"/>
              </a:xfrm>
              <a:prstGeom prst="rect">
                <a:avLst/>
              </a:prstGeom>
              <a:solidFill>
                <a:srgbClr val="92D050"/>
              </a:solidFill>
              <a:ln>
                <a:solidFill>
                  <a:schemeClr val="tx1"/>
                </a:solidFill>
              </a:ln>
            </p:spPr>
            <p:txBody>
              <a:bodyPr wrap="square" rtlCol="0" anchor="ctr">
                <a:spAutoFit/>
              </a:bodyPr>
              <a:lstStyle/>
              <a:p>
                <a:pPr algn="ctr"/>
                <a:r>
                  <a:rPr lang="en-US" sz="1600" dirty="0" smtClean="0"/>
                  <a:t>Dominant</a:t>
                </a:r>
                <a:endParaRPr lang="en-US" sz="1600" dirty="0"/>
              </a:p>
            </p:txBody>
          </p:sp>
          <p:sp>
            <p:nvSpPr>
              <p:cNvPr id="20" name="TextBox 19"/>
              <p:cNvSpPr txBox="1"/>
              <p:nvPr/>
            </p:nvSpPr>
            <p:spPr>
              <a:xfrm>
                <a:off x="4795837" y="2209698"/>
                <a:ext cx="1241932" cy="1097280"/>
              </a:xfrm>
              <a:prstGeom prst="rect">
                <a:avLst/>
              </a:prstGeom>
              <a:noFill/>
              <a:ln>
                <a:solidFill>
                  <a:schemeClr val="tx1"/>
                </a:solidFill>
              </a:ln>
            </p:spPr>
            <p:txBody>
              <a:bodyPr wrap="square" rtlCol="0" anchor="ctr">
                <a:spAutoFit/>
              </a:bodyPr>
              <a:lstStyle/>
              <a:p>
                <a:pPr algn="ctr"/>
                <a:r>
                  <a:rPr lang="en-US" sz="1600" dirty="0" smtClean="0"/>
                  <a:t>Expressive</a:t>
                </a:r>
                <a:endParaRPr lang="en-US" sz="1600" dirty="0"/>
              </a:p>
            </p:txBody>
          </p:sp>
          <p:sp>
            <p:nvSpPr>
              <p:cNvPr id="29" name="TextBox 28"/>
              <p:cNvSpPr txBox="1"/>
              <p:nvPr/>
            </p:nvSpPr>
            <p:spPr>
              <a:xfrm>
                <a:off x="3554778" y="3303270"/>
                <a:ext cx="1241932" cy="1097280"/>
              </a:xfrm>
              <a:prstGeom prst="rect">
                <a:avLst/>
              </a:prstGeom>
              <a:noFill/>
              <a:ln>
                <a:solidFill>
                  <a:schemeClr val="tx1"/>
                </a:solidFill>
              </a:ln>
            </p:spPr>
            <p:txBody>
              <a:bodyPr wrap="square" rtlCol="0" anchor="ctr">
                <a:spAutoFit/>
              </a:bodyPr>
              <a:lstStyle/>
              <a:p>
                <a:pPr algn="ctr"/>
                <a:r>
                  <a:rPr lang="en-US" sz="1600" dirty="0" smtClean="0"/>
                  <a:t>Analytical</a:t>
                </a:r>
                <a:endParaRPr lang="en-US" sz="1600" dirty="0"/>
              </a:p>
            </p:txBody>
          </p:sp>
          <p:sp>
            <p:nvSpPr>
              <p:cNvPr id="30" name="TextBox 29"/>
              <p:cNvSpPr txBox="1"/>
              <p:nvPr/>
            </p:nvSpPr>
            <p:spPr>
              <a:xfrm>
                <a:off x="4795837" y="3303270"/>
                <a:ext cx="1241932" cy="1097280"/>
              </a:xfrm>
              <a:prstGeom prst="rect">
                <a:avLst/>
              </a:prstGeom>
              <a:noFill/>
              <a:ln>
                <a:solidFill>
                  <a:schemeClr val="tx1"/>
                </a:solidFill>
              </a:ln>
            </p:spPr>
            <p:txBody>
              <a:bodyPr wrap="square" rtlCol="0" anchor="ctr">
                <a:spAutoFit/>
              </a:bodyPr>
              <a:lstStyle/>
              <a:p>
                <a:pPr algn="ctr"/>
                <a:r>
                  <a:rPr lang="en-US" sz="1600" dirty="0" smtClean="0"/>
                  <a:t>Amiable</a:t>
                </a:r>
                <a:endParaRPr lang="en-US" sz="1600" dirty="0"/>
              </a:p>
            </p:txBody>
          </p:sp>
        </p:grpSp>
        <p:sp>
          <p:nvSpPr>
            <p:cNvPr id="2" name="TextBox 1"/>
            <p:cNvSpPr txBox="1"/>
            <p:nvPr/>
          </p:nvSpPr>
          <p:spPr>
            <a:xfrm>
              <a:off x="3139927" y="1276350"/>
              <a:ext cx="3311818" cy="461665"/>
            </a:xfrm>
            <a:prstGeom prst="rect">
              <a:avLst/>
            </a:prstGeom>
            <a:noFill/>
          </p:spPr>
          <p:txBody>
            <a:bodyPr wrap="square" rtlCol="0">
              <a:spAutoFit/>
            </a:bodyPr>
            <a:lstStyle/>
            <a:p>
              <a:pPr algn="ctr"/>
              <a:r>
                <a:rPr lang="en-US" sz="2400" dirty="0" smtClean="0">
                  <a:solidFill>
                    <a:srgbClr val="FF9933"/>
                  </a:solidFill>
                </a:rPr>
                <a:t>- Responsiveness +</a:t>
              </a:r>
              <a:endParaRPr lang="en-US" sz="2400" dirty="0">
                <a:solidFill>
                  <a:srgbClr val="FF9933"/>
                </a:solidFill>
              </a:endParaRPr>
            </a:p>
          </p:txBody>
        </p:sp>
        <p:sp>
          <p:nvSpPr>
            <p:cNvPr id="13" name="TextBox 12"/>
            <p:cNvSpPr txBox="1"/>
            <p:nvPr/>
          </p:nvSpPr>
          <p:spPr>
            <a:xfrm rot="5400000">
              <a:off x="5456162" y="3006227"/>
              <a:ext cx="3311818" cy="461665"/>
            </a:xfrm>
            <a:prstGeom prst="rect">
              <a:avLst/>
            </a:prstGeom>
            <a:noFill/>
          </p:spPr>
          <p:txBody>
            <a:bodyPr wrap="square" rtlCol="0">
              <a:spAutoFit/>
            </a:bodyPr>
            <a:lstStyle/>
            <a:p>
              <a:pPr algn="ctr"/>
              <a:r>
                <a:rPr lang="en-US" sz="2400" dirty="0" smtClean="0">
                  <a:solidFill>
                    <a:srgbClr val="FF9933"/>
                  </a:solidFill>
                </a:rPr>
                <a:t>+ Assertiveness -</a:t>
              </a:r>
              <a:endParaRPr lang="en-US" sz="2400" dirty="0">
                <a:solidFill>
                  <a:srgbClr val="FF9933"/>
                </a:solidFill>
              </a:endParaRPr>
            </a:p>
          </p:txBody>
        </p:sp>
      </p:grpSp>
    </p:spTree>
    <p:extLst>
      <p:ext uri="{BB962C8B-B14F-4D97-AF65-F5344CB8AC3E}">
        <p14:creationId xmlns:p14="http://schemas.microsoft.com/office/powerpoint/2010/main" val="5401677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Four Goals for Today</a:t>
            </a:r>
            <a:endParaRPr lang="en-US" dirty="0"/>
          </a:p>
        </p:txBody>
      </p:sp>
      <p:sp>
        <p:nvSpPr>
          <p:cNvPr id="3" name="Content Placeholder 2"/>
          <p:cNvSpPr>
            <a:spLocks noGrp="1"/>
          </p:cNvSpPr>
          <p:nvPr>
            <p:ph idx="1"/>
          </p:nvPr>
        </p:nvSpPr>
        <p:spPr/>
        <p:txBody>
          <a:bodyPr>
            <a:normAutofit fontScale="85000" lnSpcReduction="20000"/>
          </a:bodyPr>
          <a:lstStyle/>
          <a:p>
            <a:r>
              <a:rPr lang="en-US" smtClean="0"/>
              <a:t>To understand your behavioral tendencies and how they affect others</a:t>
            </a:r>
          </a:p>
          <a:p>
            <a:r>
              <a:rPr lang="en-US" smtClean="0"/>
              <a:t>To understand, respect, appreciate, and value the people you lead, work with, and spend time around every day</a:t>
            </a:r>
          </a:p>
          <a:p>
            <a:r>
              <a:rPr lang="en-US" smtClean="0"/>
              <a:t>To develop strategies for working together to increase productivity and proper communication</a:t>
            </a:r>
          </a:p>
          <a:p>
            <a:r>
              <a:rPr lang="en-US" smtClean="0"/>
              <a:t>To enhance your effectiveness in completing tasks by improving your relationships with others</a:t>
            </a:r>
            <a:endParaRPr lang="en-US" dirty="0"/>
          </a:p>
        </p:txBody>
      </p:sp>
    </p:spTree>
    <p:extLst>
      <p:ext uri="{BB962C8B-B14F-4D97-AF65-F5344CB8AC3E}">
        <p14:creationId xmlns:p14="http://schemas.microsoft.com/office/powerpoint/2010/main" val="15448986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74638"/>
            <a:ext cx="7886700" cy="993775"/>
          </a:xfrm>
        </p:spPr>
        <p:txBody>
          <a:bodyPr>
            <a:normAutofit fontScale="90000"/>
          </a:bodyPr>
          <a:lstStyle/>
          <a:p>
            <a:r>
              <a:rPr lang="en-US" dirty="0" smtClean="0"/>
              <a:t>Page 32 – </a:t>
            </a:r>
            <a:r>
              <a:rPr lang="en-US" dirty="0" smtClean="0"/>
              <a:t>The Pattern Model</a:t>
            </a:r>
            <a:endParaRPr lang="en-US" dirty="0"/>
          </a:p>
        </p:txBody>
      </p:sp>
      <p:grpSp>
        <p:nvGrpSpPr>
          <p:cNvPr id="5" name="Group 4"/>
          <p:cNvGrpSpPr/>
          <p:nvPr/>
        </p:nvGrpSpPr>
        <p:grpSpPr>
          <a:xfrm>
            <a:off x="2272148" y="1241125"/>
            <a:ext cx="4599704" cy="3616619"/>
            <a:chOff x="2743199" y="1276350"/>
            <a:chExt cx="4599704" cy="3616619"/>
          </a:xfrm>
        </p:grpSpPr>
        <p:grpSp>
          <p:nvGrpSpPr>
            <p:cNvPr id="3" name="Group 2"/>
            <p:cNvGrpSpPr/>
            <p:nvPr/>
          </p:nvGrpSpPr>
          <p:grpSpPr>
            <a:xfrm>
              <a:off x="2743199" y="1778513"/>
              <a:ext cx="4105275" cy="3072339"/>
              <a:chOff x="2743199" y="1778513"/>
              <a:chExt cx="4105275" cy="3072339"/>
            </a:xfrm>
          </p:grpSpPr>
          <p:sp>
            <p:nvSpPr>
              <p:cNvPr id="15" name="TextBox 14"/>
              <p:cNvSpPr txBox="1"/>
              <p:nvPr/>
            </p:nvSpPr>
            <p:spPr>
              <a:xfrm>
                <a:off x="3553905" y="1778513"/>
                <a:ext cx="2483864" cy="461665"/>
              </a:xfrm>
              <a:prstGeom prst="rect">
                <a:avLst/>
              </a:prstGeom>
              <a:noFill/>
            </p:spPr>
            <p:txBody>
              <a:bodyPr wrap="square" rtlCol="0">
                <a:spAutoFit/>
              </a:bodyPr>
              <a:lstStyle/>
              <a:p>
                <a:pPr algn="ctr"/>
                <a:r>
                  <a:rPr lang="en-US" sz="1200" b="1" dirty="0" smtClean="0"/>
                  <a:t>Outgoing / Tell / Fast</a:t>
                </a:r>
                <a:br>
                  <a:rPr lang="en-US" sz="1200" b="1" dirty="0" smtClean="0"/>
                </a:br>
                <a:r>
                  <a:rPr lang="en-US" sz="1200" b="1" dirty="0" smtClean="0"/>
                  <a:t>Loud / Decisive / Assertive</a:t>
                </a:r>
                <a:endParaRPr lang="en-US" sz="1200" b="1" dirty="0"/>
              </a:p>
            </p:txBody>
          </p:sp>
          <p:sp>
            <p:nvSpPr>
              <p:cNvPr id="16" name="TextBox 15"/>
              <p:cNvSpPr txBox="1"/>
              <p:nvPr/>
            </p:nvSpPr>
            <p:spPr>
              <a:xfrm>
                <a:off x="3139927" y="4389187"/>
                <a:ext cx="3311818" cy="461665"/>
              </a:xfrm>
              <a:prstGeom prst="rect">
                <a:avLst/>
              </a:prstGeom>
              <a:noFill/>
            </p:spPr>
            <p:txBody>
              <a:bodyPr wrap="square" rtlCol="0">
                <a:spAutoFit/>
              </a:bodyPr>
              <a:lstStyle/>
              <a:p>
                <a:pPr algn="ctr"/>
                <a:r>
                  <a:rPr lang="en-US" sz="1200" b="1" dirty="0" smtClean="0"/>
                  <a:t>Reserved / Ask / Moderate </a:t>
                </a:r>
                <a:br>
                  <a:rPr lang="en-US" sz="1200" b="1" dirty="0" smtClean="0"/>
                </a:br>
                <a:r>
                  <a:rPr lang="en-US" sz="1200" b="1" dirty="0" smtClean="0"/>
                  <a:t>Quieter / Courteous / Accommodating </a:t>
                </a:r>
                <a:endParaRPr lang="en-US" sz="1200" b="1" dirty="0"/>
              </a:p>
            </p:txBody>
          </p:sp>
          <p:sp>
            <p:nvSpPr>
              <p:cNvPr id="17" name="TextBox 16"/>
              <p:cNvSpPr txBox="1"/>
              <p:nvPr/>
            </p:nvSpPr>
            <p:spPr>
              <a:xfrm>
                <a:off x="2743199" y="2593432"/>
                <a:ext cx="620966" cy="1569660"/>
              </a:xfrm>
              <a:prstGeom prst="rect">
                <a:avLst/>
              </a:prstGeom>
              <a:noFill/>
            </p:spPr>
            <p:txBody>
              <a:bodyPr wrap="square" rtlCol="0">
                <a:spAutoFit/>
              </a:bodyPr>
              <a:lstStyle/>
              <a:p>
                <a:pPr algn="ctr"/>
                <a:r>
                  <a:rPr lang="en-US" sz="2400" dirty="0" smtClean="0"/>
                  <a:t>T</a:t>
                </a:r>
              </a:p>
              <a:p>
                <a:pPr algn="ctr"/>
                <a:r>
                  <a:rPr lang="en-US" sz="2400" dirty="0" smtClean="0"/>
                  <a:t>A</a:t>
                </a:r>
              </a:p>
              <a:p>
                <a:pPr algn="ctr"/>
                <a:r>
                  <a:rPr lang="en-US" sz="2400" dirty="0" smtClean="0"/>
                  <a:t>S</a:t>
                </a:r>
              </a:p>
              <a:p>
                <a:pPr algn="ctr"/>
                <a:r>
                  <a:rPr lang="en-US" sz="2400" dirty="0"/>
                  <a:t>K</a:t>
                </a:r>
              </a:p>
            </p:txBody>
          </p:sp>
          <p:sp>
            <p:nvSpPr>
              <p:cNvPr id="18" name="TextBox 17"/>
              <p:cNvSpPr txBox="1"/>
              <p:nvPr/>
            </p:nvSpPr>
            <p:spPr>
              <a:xfrm>
                <a:off x="6227508" y="2295816"/>
                <a:ext cx="620966" cy="2308324"/>
              </a:xfrm>
              <a:prstGeom prst="rect">
                <a:avLst/>
              </a:prstGeom>
              <a:noFill/>
            </p:spPr>
            <p:txBody>
              <a:bodyPr wrap="square" rtlCol="0">
                <a:spAutoFit/>
              </a:bodyPr>
              <a:lstStyle/>
              <a:p>
                <a:pPr algn="ctr"/>
                <a:r>
                  <a:rPr lang="en-US" sz="2400" dirty="0" smtClean="0"/>
                  <a:t>P</a:t>
                </a:r>
                <a:br>
                  <a:rPr lang="en-US" sz="2400" dirty="0" smtClean="0"/>
                </a:br>
                <a:r>
                  <a:rPr lang="en-US" sz="2400" dirty="0" smtClean="0"/>
                  <a:t>E</a:t>
                </a:r>
                <a:br>
                  <a:rPr lang="en-US" sz="2400" dirty="0" smtClean="0"/>
                </a:br>
                <a:r>
                  <a:rPr lang="en-US" sz="2400" dirty="0" smtClean="0"/>
                  <a:t>O</a:t>
                </a:r>
                <a:br>
                  <a:rPr lang="en-US" sz="2400" dirty="0" smtClean="0"/>
                </a:br>
                <a:r>
                  <a:rPr lang="en-US" sz="2400" dirty="0" smtClean="0"/>
                  <a:t>P</a:t>
                </a:r>
                <a:br>
                  <a:rPr lang="en-US" sz="2400" dirty="0" smtClean="0"/>
                </a:br>
                <a:r>
                  <a:rPr lang="en-US" sz="2400" dirty="0" smtClean="0"/>
                  <a:t>L</a:t>
                </a:r>
                <a:br>
                  <a:rPr lang="en-US" sz="2400" dirty="0" smtClean="0"/>
                </a:br>
                <a:r>
                  <a:rPr lang="en-US" sz="2400" dirty="0" smtClean="0"/>
                  <a:t>E</a:t>
                </a:r>
                <a:endParaRPr lang="en-US" sz="2400" dirty="0"/>
              </a:p>
            </p:txBody>
          </p:sp>
          <p:sp>
            <p:nvSpPr>
              <p:cNvPr id="19" name="TextBox 18"/>
              <p:cNvSpPr txBox="1"/>
              <p:nvPr/>
            </p:nvSpPr>
            <p:spPr>
              <a:xfrm>
                <a:off x="3553905" y="2209698"/>
                <a:ext cx="1241932" cy="1097280"/>
              </a:xfrm>
              <a:prstGeom prst="rect">
                <a:avLst/>
              </a:prstGeom>
              <a:noFill/>
              <a:ln>
                <a:solidFill>
                  <a:schemeClr val="tx1"/>
                </a:solidFill>
              </a:ln>
            </p:spPr>
            <p:txBody>
              <a:bodyPr wrap="square" rtlCol="0" anchor="ctr">
                <a:spAutoFit/>
              </a:bodyPr>
              <a:lstStyle/>
              <a:p>
                <a:pPr algn="ctr"/>
                <a:r>
                  <a:rPr lang="en-US" sz="1600" dirty="0" smtClean="0"/>
                  <a:t>Dominant</a:t>
                </a:r>
                <a:endParaRPr lang="en-US" sz="1600" dirty="0"/>
              </a:p>
            </p:txBody>
          </p:sp>
          <p:sp>
            <p:nvSpPr>
              <p:cNvPr id="20" name="TextBox 19"/>
              <p:cNvSpPr txBox="1"/>
              <p:nvPr/>
            </p:nvSpPr>
            <p:spPr>
              <a:xfrm>
                <a:off x="4795837" y="2209698"/>
                <a:ext cx="1241932" cy="1097280"/>
              </a:xfrm>
              <a:prstGeom prst="rect">
                <a:avLst/>
              </a:prstGeom>
              <a:solidFill>
                <a:srgbClr val="92D050"/>
              </a:solidFill>
              <a:ln>
                <a:solidFill>
                  <a:schemeClr val="tx1"/>
                </a:solidFill>
              </a:ln>
            </p:spPr>
            <p:txBody>
              <a:bodyPr wrap="square" rtlCol="0" anchor="ctr">
                <a:spAutoFit/>
              </a:bodyPr>
              <a:lstStyle/>
              <a:p>
                <a:pPr algn="ctr"/>
                <a:r>
                  <a:rPr lang="en-US" sz="1600" dirty="0" smtClean="0"/>
                  <a:t>Expressive</a:t>
                </a:r>
                <a:endParaRPr lang="en-US" sz="1600" dirty="0"/>
              </a:p>
            </p:txBody>
          </p:sp>
          <p:sp>
            <p:nvSpPr>
              <p:cNvPr id="29" name="TextBox 28"/>
              <p:cNvSpPr txBox="1"/>
              <p:nvPr/>
            </p:nvSpPr>
            <p:spPr>
              <a:xfrm>
                <a:off x="3554778" y="3303270"/>
                <a:ext cx="1241932" cy="1097280"/>
              </a:xfrm>
              <a:prstGeom prst="rect">
                <a:avLst/>
              </a:prstGeom>
              <a:noFill/>
              <a:ln>
                <a:solidFill>
                  <a:schemeClr val="tx1"/>
                </a:solidFill>
              </a:ln>
            </p:spPr>
            <p:txBody>
              <a:bodyPr wrap="square" rtlCol="0" anchor="ctr">
                <a:spAutoFit/>
              </a:bodyPr>
              <a:lstStyle/>
              <a:p>
                <a:pPr algn="ctr"/>
                <a:r>
                  <a:rPr lang="en-US" sz="1600" dirty="0" smtClean="0"/>
                  <a:t>Analytical</a:t>
                </a:r>
                <a:endParaRPr lang="en-US" sz="1600" dirty="0"/>
              </a:p>
            </p:txBody>
          </p:sp>
          <p:sp>
            <p:nvSpPr>
              <p:cNvPr id="30" name="TextBox 29"/>
              <p:cNvSpPr txBox="1"/>
              <p:nvPr/>
            </p:nvSpPr>
            <p:spPr>
              <a:xfrm>
                <a:off x="4795837" y="3303270"/>
                <a:ext cx="1241932" cy="1097280"/>
              </a:xfrm>
              <a:prstGeom prst="rect">
                <a:avLst/>
              </a:prstGeom>
              <a:noFill/>
              <a:ln>
                <a:solidFill>
                  <a:schemeClr val="tx1"/>
                </a:solidFill>
              </a:ln>
            </p:spPr>
            <p:txBody>
              <a:bodyPr wrap="square" rtlCol="0" anchor="ctr">
                <a:spAutoFit/>
              </a:bodyPr>
              <a:lstStyle/>
              <a:p>
                <a:pPr algn="ctr"/>
                <a:r>
                  <a:rPr lang="en-US" sz="1600" dirty="0" smtClean="0"/>
                  <a:t>Amiable</a:t>
                </a:r>
                <a:endParaRPr lang="en-US" sz="1600" dirty="0"/>
              </a:p>
            </p:txBody>
          </p:sp>
        </p:grpSp>
        <p:sp>
          <p:nvSpPr>
            <p:cNvPr id="2" name="TextBox 1"/>
            <p:cNvSpPr txBox="1"/>
            <p:nvPr/>
          </p:nvSpPr>
          <p:spPr>
            <a:xfrm>
              <a:off x="3139927" y="1276350"/>
              <a:ext cx="3311818" cy="461665"/>
            </a:xfrm>
            <a:prstGeom prst="rect">
              <a:avLst/>
            </a:prstGeom>
            <a:noFill/>
          </p:spPr>
          <p:txBody>
            <a:bodyPr wrap="square" rtlCol="0">
              <a:spAutoFit/>
            </a:bodyPr>
            <a:lstStyle/>
            <a:p>
              <a:pPr algn="ctr"/>
              <a:r>
                <a:rPr lang="en-US" sz="2400" dirty="0" smtClean="0">
                  <a:solidFill>
                    <a:srgbClr val="FF9933"/>
                  </a:solidFill>
                </a:rPr>
                <a:t>- Responsiveness +</a:t>
              </a:r>
              <a:endParaRPr lang="en-US" sz="2400" dirty="0">
                <a:solidFill>
                  <a:srgbClr val="FF9933"/>
                </a:solidFill>
              </a:endParaRPr>
            </a:p>
          </p:txBody>
        </p:sp>
        <p:sp>
          <p:nvSpPr>
            <p:cNvPr id="13" name="TextBox 12"/>
            <p:cNvSpPr txBox="1"/>
            <p:nvPr/>
          </p:nvSpPr>
          <p:spPr>
            <a:xfrm rot="5400000">
              <a:off x="5456162" y="3006227"/>
              <a:ext cx="3311818" cy="461665"/>
            </a:xfrm>
            <a:prstGeom prst="rect">
              <a:avLst/>
            </a:prstGeom>
            <a:noFill/>
          </p:spPr>
          <p:txBody>
            <a:bodyPr wrap="square" rtlCol="0">
              <a:spAutoFit/>
            </a:bodyPr>
            <a:lstStyle/>
            <a:p>
              <a:pPr algn="ctr"/>
              <a:r>
                <a:rPr lang="en-US" sz="2400" dirty="0" smtClean="0">
                  <a:solidFill>
                    <a:srgbClr val="FF9933"/>
                  </a:solidFill>
                </a:rPr>
                <a:t>+ Assertiveness -</a:t>
              </a:r>
              <a:endParaRPr lang="en-US" sz="2400" dirty="0">
                <a:solidFill>
                  <a:srgbClr val="FF9933"/>
                </a:solidFill>
              </a:endParaRPr>
            </a:p>
          </p:txBody>
        </p:sp>
      </p:grpSp>
    </p:spTree>
    <p:extLst>
      <p:ext uri="{BB962C8B-B14F-4D97-AF65-F5344CB8AC3E}">
        <p14:creationId xmlns:p14="http://schemas.microsoft.com/office/powerpoint/2010/main" val="17567937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74638"/>
            <a:ext cx="7886700" cy="993775"/>
          </a:xfrm>
        </p:spPr>
        <p:txBody>
          <a:bodyPr>
            <a:normAutofit fontScale="90000"/>
          </a:bodyPr>
          <a:lstStyle/>
          <a:p>
            <a:r>
              <a:rPr lang="en-US" dirty="0" smtClean="0"/>
              <a:t>Page 32 – </a:t>
            </a:r>
            <a:r>
              <a:rPr lang="en-US" dirty="0" smtClean="0"/>
              <a:t>The Pattern Model</a:t>
            </a:r>
            <a:endParaRPr lang="en-US" dirty="0"/>
          </a:p>
        </p:txBody>
      </p:sp>
      <p:grpSp>
        <p:nvGrpSpPr>
          <p:cNvPr id="5" name="Group 4"/>
          <p:cNvGrpSpPr/>
          <p:nvPr/>
        </p:nvGrpSpPr>
        <p:grpSpPr>
          <a:xfrm>
            <a:off x="2272148" y="1241125"/>
            <a:ext cx="4599704" cy="3616619"/>
            <a:chOff x="2743199" y="1276350"/>
            <a:chExt cx="4599704" cy="3616619"/>
          </a:xfrm>
        </p:grpSpPr>
        <p:grpSp>
          <p:nvGrpSpPr>
            <p:cNvPr id="3" name="Group 2"/>
            <p:cNvGrpSpPr/>
            <p:nvPr/>
          </p:nvGrpSpPr>
          <p:grpSpPr>
            <a:xfrm>
              <a:off x="2743199" y="1778513"/>
              <a:ext cx="4105275" cy="3072339"/>
              <a:chOff x="2743199" y="1778513"/>
              <a:chExt cx="4105275" cy="3072339"/>
            </a:xfrm>
          </p:grpSpPr>
          <p:sp>
            <p:nvSpPr>
              <p:cNvPr id="15" name="TextBox 14"/>
              <p:cNvSpPr txBox="1"/>
              <p:nvPr/>
            </p:nvSpPr>
            <p:spPr>
              <a:xfrm>
                <a:off x="3553905" y="1778513"/>
                <a:ext cx="2483864" cy="461665"/>
              </a:xfrm>
              <a:prstGeom prst="rect">
                <a:avLst/>
              </a:prstGeom>
              <a:noFill/>
            </p:spPr>
            <p:txBody>
              <a:bodyPr wrap="square" rtlCol="0">
                <a:spAutoFit/>
              </a:bodyPr>
              <a:lstStyle/>
              <a:p>
                <a:pPr algn="ctr"/>
                <a:r>
                  <a:rPr lang="en-US" sz="1200" b="1" dirty="0" smtClean="0"/>
                  <a:t>Outgoing / Tell / Fast</a:t>
                </a:r>
                <a:br>
                  <a:rPr lang="en-US" sz="1200" b="1" dirty="0" smtClean="0"/>
                </a:br>
                <a:r>
                  <a:rPr lang="en-US" sz="1200" b="1" dirty="0" smtClean="0"/>
                  <a:t>Loud / Decisive / Assertive</a:t>
                </a:r>
                <a:endParaRPr lang="en-US" sz="1200" b="1" dirty="0"/>
              </a:p>
            </p:txBody>
          </p:sp>
          <p:sp>
            <p:nvSpPr>
              <p:cNvPr id="16" name="TextBox 15"/>
              <p:cNvSpPr txBox="1"/>
              <p:nvPr/>
            </p:nvSpPr>
            <p:spPr>
              <a:xfrm>
                <a:off x="3139927" y="4389187"/>
                <a:ext cx="3311818" cy="461665"/>
              </a:xfrm>
              <a:prstGeom prst="rect">
                <a:avLst/>
              </a:prstGeom>
              <a:noFill/>
            </p:spPr>
            <p:txBody>
              <a:bodyPr wrap="square" rtlCol="0">
                <a:spAutoFit/>
              </a:bodyPr>
              <a:lstStyle/>
              <a:p>
                <a:pPr algn="ctr"/>
                <a:r>
                  <a:rPr lang="en-US" sz="1200" b="1" dirty="0" smtClean="0"/>
                  <a:t>Reserved / Ask / Moderate </a:t>
                </a:r>
                <a:br>
                  <a:rPr lang="en-US" sz="1200" b="1" dirty="0" smtClean="0"/>
                </a:br>
                <a:r>
                  <a:rPr lang="en-US" sz="1200" b="1" dirty="0" smtClean="0"/>
                  <a:t>Quieter / Courteous / Accommodating </a:t>
                </a:r>
                <a:endParaRPr lang="en-US" sz="1200" b="1" dirty="0"/>
              </a:p>
            </p:txBody>
          </p:sp>
          <p:sp>
            <p:nvSpPr>
              <p:cNvPr id="17" name="TextBox 16"/>
              <p:cNvSpPr txBox="1"/>
              <p:nvPr/>
            </p:nvSpPr>
            <p:spPr>
              <a:xfrm>
                <a:off x="2743199" y="2593432"/>
                <a:ext cx="620966" cy="1569660"/>
              </a:xfrm>
              <a:prstGeom prst="rect">
                <a:avLst/>
              </a:prstGeom>
              <a:noFill/>
            </p:spPr>
            <p:txBody>
              <a:bodyPr wrap="square" rtlCol="0">
                <a:spAutoFit/>
              </a:bodyPr>
              <a:lstStyle/>
              <a:p>
                <a:pPr algn="ctr"/>
                <a:r>
                  <a:rPr lang="en-US" sz="2400" dirty="0" smtClean="0"/>
                  <a:t>T</a:t>
                </a:r>
              </a:p>
              <a:p>
                <a:pPr algn="ctr"/>
                <a:r>
                  <a:rPr lang="en-US" sz="2400" dirty="0" smtClean="0"/>
                  <a:t>A</a:t>
                </a:r>
              </a:p>
              <a:p>
                <a:pPr algn="ctr"/>
                <a:r>
                  <a:rPr lang="en-US" sz="2400" dirty="0" smtClean="0"/>
                  <a:t>S</a:t>
                </a:r>
              </a:p>
              <a:p>
                <a:pPr algn="ctr"/>
                <a:r>
                  <a:rPr lang="en-US" sz="2400" dirty="0"/>
                  <a:t>K</a:t>
                </a:r>
              </a:p>
            </p:txBody>
          </p:sp>
          <p:sp>
            <p:nvSpPr>
              <p:cNvPr id="18" name="TextBox 17"/>
              <p:cNvSpPr txBox="1"/>
              <p:nvPr/>
            </p:nvSpPr>
            <p:spPr>
              <a:xfrm>
                <a:off x="6227508" y="2295816"/>
                <a:ext cx="620966" cy="2308324"/>
              </a:xfrm>
              <a:prstGeom prst="rect">
                <a:avLst/>
              </a:prstGeom>
              <a:noFill/>
            </p:spPr>
            <p:txBody>
              <a:bodyPr wrap="square" rtlCol="0">
                <a:spAutoFit/>
              </a:bodyPr>
              <a:lstStyle/>
              <a:p>
                <a:pPr algn="ctr"/>
                <a:r>
                  <a:rPr lang="en-US" sz="2400" dirty="0" smtClean="0"/>
                  <a:t>P</a:t>
                </a:r>
                <a:br>
                  <a:rPr lang="en-US" sz="2400" dirty="0" smtClean="0"/>
                </a:br>
                <a:r>
                  <a:rPr lang="en-US" sz="2400" dirty="0" smtClean="0"/>
                  <a:t>E</a:t>
                </a:r>
                <a:br>
                  <a:rPr lang="en-US" sz="2400" dirty="0" smtClean="0"/>
                </a:br>
                <a:r>
                  <a:rPr lang="en-US" sz="2400" dirty="0" smtClean="0"/>
                  <a:t>O</a:t>
                </a:r>
                <a:br>
                  <a:rPr lang="en-US" sz="2400" dirty="0" smtClean="0"/>
                </a:br>
                <a:r>
                  <a:rPr lang="en-US" sz="2400" dirty="0" smtClean="0"/>
                  <a:t>P</a:t>
                </a:r>
                <a:br>
                  <a:rPr lang="en-US" sz="2400" dirty="0" smtClean="0"/>
                </a:br>
                <a:r>
                  <a:rPr lang="en-US" sz="2400" dirty="0" smtClean="0"/>
                  <a:t>L</a:t>
                </a:r>
                <a:br>
                  <a:rPr lang="en-US" sz="2400" dirty="0" smtClean="0"/>
                </a:br>
                <a:r>
                  <a:rPr lang="en-US" sz="2400" dirty="0" smtClean="0"/>
                  <a:t>E</a:t>
                </a:r>
                <a:endParaRPr lang="en-US" sz="2400" dirty="0"/>
              </a:p>
            </p:txBody>
          </p:sp>
          <p:sp>
            <p:nvSpPr>
              <p:cNvPr id="19" name="TextBox 18"/>
              <p:cNvSpPr txBox="1"/>
              <p:nvPr/>
            </p:nvSpPr>
            <p:spPr>
              <a:xfrm>
                <a:off x="3553905" y="2209698"/>
                <a:ext cx="1241932" cy="1097280"/>
              </a:xfrm>
              <a:prstGeom prst="rect">
                <a:avLst/>
              </a:prstGeom>
              <a:noFill/>
              <a:ln>
                <a:solidFill>
                  <a:schemeClr val="tx1"/>
                </a:solidFill>
              </a:ln>
            </p:spPr>
            <p:txBody>
              <a:bodyPr wrap="square" rtlCol="0" anchor="ctr">
                <a:spAutoFit/>
              </a:bodyPr>
              <a:lstStyle/>
              <a:p>
                <a:pPr algn="ctr"/>
                <a:r>
                  <a:rPr lang="en-US" sz="1600" dirty="0" smtClean="0"/>
                  <a:t>Dominant</a:t>
                </a:r>
                <a:endParaRPr lang="en-US" sz="1600" dirty="0"/>
              </a:p>
            </p:txBody>
          </p:sp>
          <p:sp>
            <p:nvSpPr>
              <p:cNvPr id="20" name="TextBox 19"/>
              <p:cNvSpPr txBox="1"/>
              <p:nvPr/>
            </p:nvSpPr>
            <p:spPr>
              <a:xfrm>
                <a:off x="4795837" y="2209698"/>
                <a:ext cx="1241932" cy="1097280"/>
              </a:xfrm>
              <a:prstGeom prst="rect">
                <a:avLst/>
              </a:prstGeom>
              <a:noFill/>
              <a:ln>
                <a:solidFill>
                  <a:schemeClr val="tx1"/>
                </a:solidFill>
              </a:ln>
            </p:spPr>
            <p:txBody>
              <a:bodyPr wrap="square" rtlCol="0" anchor="ctr">
                <a:spAutoFit/>
              </a:bodyPr>
              <a:lstStyle/>
              <a:p>
                <a:pPr algn="ctr"/>
                <a:r>
                  <a:rPr lang="en-US" sz="1600" dirty="0" smtClean="0"/>
                  <a:t>Expressive</a:t>
                </a:r>
                <a:endParaRPr lang="en-US" sz="1600" dirty="0"/>
              </a:p>
            </p:txBody>
          </p:sp>
          <p:sp>
            <p:nvSpPr>
              <p:cNvPr id="29" name="TextBox 28"/>
              <p:cNvSpPr txBox="1"/>
              <p:nvPr/>
            </p:nvSpPr>
            <p:spPr>
              <a:xfrm>
                <a:off x="3554778" y="3303270"/>
                <a:ext cx="1241932" cy="1097280"/>
              </a:xfrm>
              <a:prstGeom prst="rect">
                <a:avLst/>
              </a:prstGeom>
              <a:solidFill>
                <a:srgbClr val="92D050"/>
              </a:solidFill>
              <a:ln>
                <a:solidFill>
                  <a:schemeClr val="tx1"/>
                </a:solidFill>
              </a:ln>
            </p:spPr>
            <p:txBody>
              <a:bodyPr wrap="square" rtlCol="0" anchor="ctr">
                <a:spAutoFit/>
              </a:bodyPr>
              <a:lstStyle/>
              <a:p>
                <a:pPr algn="ctr"/>
                <a:r>
                  <a:rPr lang="en-US" sz="1600" dirty="0" smtClean="0"/>
                  <a:t>Analytical</a:t>
                </a:r>
                <a:endParaRPr lang="en-US" sz="1600" dirty="0"/>
              </a:p>
            </p:txBody>
          </p:sp>
          <p:sp>
            <p:nvSpPr>
              <p:cNvPr id="30" name="TextBox 29"/>
              <p:cNvSpPr txBox="1"/>
              <p:nvPr/>
            </p:nvSpPr>
            <p:spPr>
              <a:xfrm>
                <a:off x="4795837" y="3303270"/>
                <a:ext cx="1241932" cy="1097280"/>
              </a:xfrm>
              <a:prstGeom prst="rect">
                <a:avLst/>
              </a:prstGeom>
              <a:noFill/>
              <a:ln>
                <a:solidFill>
                  <a:schemeClr val="tx1"/>
                </a:solidFill>
              </a:ln>
            </p:spPr>
            <p:txBody>
              <a:bodyPr wrap="square" rtlCol="0" anchor="ctr">
                <a:spAutoFit/>
              </a:bodyPr>
              <a:lstStyle/>
              <a:p>
                <a:pPr algn="ctr"/>
                <a:r>
                  <a:rPr lang="en-US" sz="1600" dirty="0" smtClean="0"/>
                  <a:t>Amiable</a:t>
                </a:r>
                <a:endParaRPr lang="en-US" sz="1600" dirty="0"/>
              </a:p>
            </p:txBody>
          </p:sp>
        </p:grpSp>
        <p:sp>
          <p:nvSpPr>
            <p:cNvPr id="2" name="TextBox 1"/>
            <p:cNvSpPr txBox="1"/>
            <p:nvPr/>
          </p:nvSpPr>
          <p:spPr>
            <a:xfrm>
              <a:off x="3139927" y="1276350"/>
              <a:ext cx="3311818" cy="461665"/>
            </a:xfrm>
            <a:prstGeom prst="rect">
              <a:avLst/>
            </a:prstGeom>
            <a:noFill/>
          </p:spPr>
          <p:txBody>
            <a:bodyPr wrap="square" rtlCol="0">
              <a:spAutoFit/>
            </a:bodyPr>
            <a:lstStyle/>
            <a:p>
              <a:pPr algn="ctr"/>
              <a:r>
                <a:rPr lang="en-US" sz="2400" dirty="0" smtClean="0">
                  <a:solidFill>
                    <a:srgbClr val="FF9933"/>
                  </a:solidFill>
                </a:rPr>
                <a:t>- Responsiveness +</a:t>
              </a:r>
              <a:endParaRPr lang="en-US" sz="2400" dirty="0">
                <a:solidFill>
                  <a:srgbClr val="FF9933"/>
                </a:solidFill>
              </a:endParaRPr>
            </a:p>
          </p:txBody>
        </p:sp>
        <p:sp>
          <p:nvSpPr>
            <p:cNvPr id="13" name="TextBox 12"/>
            <p:cNvSpPr txBox="1"/>
            <p:nvPr/>
          </p:nvSpPr>
          <p:spPr>
            <a:xfrm rot="5400000">
              <a:off x="5456162" y="3006227"/>
              <a:ext cx="3311818" cy="461665"/>
            </a:xfrm>
            <a:prstGeom prst="rect">
              <a:avLst/>
            </a:prstGeom>
            <a:noFill/>
          </p:spPr>
          <p:txBody>
            <a:bodyPr wrap="square" rtlCol="0">
              <a:spAutoFit/>
            </a:bodyPr>
            <a:lstStyle/>
            <a:p>
              <a:pPr algn="ctr"/>
              <a:r>
                <a:rPr lang="en-US" sz="2400" dirty="0" smtClean="0">
                  <a:solidFill>
                    <a:srgbClr val="FF9933"/>
                  </a:solidFill>
                </a:rPr>
                <a:t>+ Assertiveness -</a:t>
              </a:r>
              <a:endParaRPr lang="en-US" sz="2400" dirty="0">
                <a:solidFill>
                  <a:srgbClr val="FF9933"/>
                </a:solidFill>
              </a:endParaRPr>
            </a:p>
          </p:txBody>
        </p:sp>
      </p:grpSp>
    </p:spTree>
    <p:extLst>
      <p:ext uri="{BB962C8B-B14F-4D97-AF65-F5344CB8AC3E}">
        <p14:creationId xmlns:p14="http://schemas.microsoft.com/office/powerpoint/2010/main" val="27711117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74638"/>
            <a:ext cx="7886700" cy="993775"/>
          </a:xfrm>
        </p:spPr>
        <p:txBody>
          <a:bodyPr>
            <a:normAutofit fontScale="90000"/>
          </a:bodyPr>
          <a:lstStyle/>
          <a:p>
            <a:r>
              <a:rPr lang="en-US" dirty="0" smtClean="0"/>
              <a:t>Page 32 – </a:t>
            </a:r>
            <a:r>
              <a:rPr lang="en-US" dirty="0" smtClean="0"/>
              <a:t>The Pattern Model</a:t>
            </a:r>
            <a:endParaRPr lang="en-US" dirty="0"/>
          </a:p>
        </p:txBody>
      </p:sp>
      <p:grpSp>
        <p:nvGrpSpPr>
          <p:cNvPr id="5" name="Group 4"/>
          <p:cNvGrpSpPr/>
          <p:nvPr/>
        </p:nvGrpSpPr>
        <p:grpSpPr>
          <a:xfrm>
            <a:off x="2272148" y="1241125"/>
            <a:ext cx="4599704" cy="3616619"/>
            <a:chOff x="2743199" y="1276350"/>
            <a:chExt cx="4599704" cy="3616619"/>
          </a:xfrm>
        </p:grpSpPr>
        <p:grpSp>
          <p:nvGrpSpPr>
            <p:cNvPr id="3" name="Group 2"/>
            <p:cNvGrpSpPr/>
            <p:nvPr/>
          </p:nvGrpSpPr>
          <p:grpSpPr>
            <a:xfrm>
              <a:off x="2743199" y="1778513"/>
              <a:ext cx="4105275" cy="3072339"/>
              <a:chOff x="2743199" y="1778513"/>
              <a:chExt cx="4105275" cy="3072339"/>
            </a:xfrm>
          </p:grpSpPr>
          <p:sp>
            <p:nvSpPr>
              <p:cNvPr id="15" name="TextBox 14"/>
              <p:cNvSpPr txBox="1"/>
              <p:nvPr/>
            </p:nvSpPr>
            <p:spPr>
              <a:xfrm>
                <a:off x="3553905" y="1778513"/>
                <a:ext cx="2483864" cy="461665"/>
              </a:xfrm>
              <a:prstGeom prst="rect">
                <a:avLst/>
              </a:prstGeom>
              <a:noFill/>
            </p:spPr>
            <p:txBody>
              <a:bodyPr wrap="square" rtlCol="0">
                <a:spAutoFit/>
              </a:bodyPr>
              <a:lstStyle/>
              <a:p>
                <a:pPr algn="ctr"/>
                <a:r>
                  <a:rPr lang="en-US" sz="1200" b="1" dirty="0" smtClean="0"/>
                  <a:t>Outgoing / Tell / Fast</a:t>
                </a:r>
                <a:br>
                  <a:rPr lang="en-US" sz="1200" b="1" dirty="0" smtClean="0"/>
                </a:br>
                <a:r>
                  <a:rPr lang="en-US" sz="1200" b="1" dirty="0" smtClean="0"/>
                  <a:t>Loud / Decisive / Assertive</a:t>
                </a:r>
                <a:endParaRPr lang="en-US" sz="1200" b="1" dirty="0"/>
              </a:p>
            </p:txBody>
          </p:sp>
          <p:sp>
            <p:nvSpPr>
              <p:cNvPr id="16" name="TextBox 15"/>
              <p:cNvSpPr txBox="1"/>
              <p:nvPr/>
            </p:nvSpPr>
            <p:spPr>
              <a:xfrm>
                <a:off x="3139927" y="4389187"/>
                <a:ext cx="3311818" cy="461665"/>
              </a:xfrm>
              <a:prstGeom prst="rect">
                <a:avLst/>
              </a:prstGeom>
              <a:noFill/>
            </p:spPr>
            <p:txBody>
              <a:bodyPr wrap="square" rtlCol="0">
                <a:spAutoFit/>
              </a:bodyPr>
              <a:lstStyle/>
              <a:p>
                <a:pPr algn="ctr"/>
                <a:r>
                  <a:rPr lang="en-US" sz="1200" b="1" dirty="0" smtClean="0"/>
                  <a:t>Reserved / Ask / Moderate </a:t>
                </a:r>
                <a:br>
                  <a:rPr lang="en-US" sz="1200" b="1" dirty="0" smtClean="0"/>
                </a:br>
                <a:r>
                  <a:rPr lang="en-US" sz="1200" b="1" dirty="0" smtClean="0"/>
                  <a:t>Quieter / Courteous / Accommodating </a:t>
                </a:r>
                <a:endParaRPr lang="en-US" sz="1200" b="1" dirty="0"/>
              </a:p>
            </p:txBody>
          </p:sp>
          <p:sp>
            <p:nvSpPr>
              <p:cNvPr id="17" name="TextBox 16"/>
              <p:cNvSpPr txBox="1"/>
              <p:nvPr/>
            </p:nvSpPr>
            <p:spPr>
              <a:xfrm>
                <a:off x="2743199" y="2593432"/>
                <a:ext cx="620966" cy="1569660"/>
              </a:xfrm>
              <a:prstGeom prst="rect">
                <a:avLst/>
              </a:prstGeom>
              <a:noFill/>
            </p:spPr>
            <p:txBody>
              <a:bodyPr wrap="square" rtlCol="0">
                <a:spAutoFit/>
              </a:bodyPr>
              <a:lstStyle/>
              <a:p>
                <a:pPr algn="ctr"/>
                <a:r>
                  <a:rPr lang="en-US" sz="2400" dirty="0" smtClean="0"/>
                  <a:t>T</a:t>
                </a:r>
              </a:p>
              <a:p>
                <a:pPr algn="ctr"/>
                <a:r>
                  <a:rPr lang="en-US" sz="2400" dirty="0" smtClean="0"/>
                  <a:t>A</a:t>
                </a:r>
              </a:p>
              <a:p>
                <a:pPr algn="ctr"/>
                <a:r>
                  <a:rPr lang="en-US" sz="2400" dirty="0" smtClean="0"/>
                  <a:t>S</a:t>
                </a:r>
              </a:p>
              <a:p>
                <a:pPr algn="ctr"/>
                <a:r>
                  <a:rPr lang="en-US" sz="2400" dirty="0"/>
                  <a:t>K</a:t>
                </a:r>
              </a:p>
            </p:txBody>
          </p:sp>
          <p:sp>
            <p:nvSpPr>
              <p:cNvPr id="18" name="TextBox 17"/>
              <p:cNvSpPr txBox="1"/>
              <p:nvPr/>
            </p:nvSpPr>
            <p:spPr>
              <a:xfrm>
                <a:off x="6227508" y="2295816"/>
                <a:ext cx="620966" cy="2308324"/>
              </a:xfrm>
              <a:prstGeom prst="rect">
                <a:avLst/>
              </a:prstGeom>
              <a:noFill/>
            </p:spPr>
            <p:txBody>
              <a:bodyPr wrap="square" rtlCol="0">
                <a:spAutoFit/>
              </a:bodyPr>
              <a:lstStyle/>
              <a:p>
                <a:pPr algn="ctr"/>
                <a:r>
                  <a:rPr lang="en-US" sz="2400" dirty="0" smtClean="0"/>
                  <a:t>P</a:t>
                </a:r>
                <a:br>
                  <a:rPr lang="en-US" sz="2400" dirty="0" smtClean="0"/>
                </a:br>
                <a:r>
                  <a:rPr lang="en-US" sz="2400" dirty="0" smtClean="0"/>
                  <a:t>E</a:t>
                </a:r>
                <a:br>
                  <a:rPr lang="en-US" sz="2400" dirty="0" smtClean="0"/>
                </a:br>
                <a:r>
                  <a:rPr lang="en-US" sz="2400" dirty="0" smtClean="0"/>
                  <a:t>O</a:t>
                </a:r>
                <a:br>
                  <a:rPr lang="en-US" sz="2400" dirty="0" smtClean="0"/>
                </a:br>
                <a:r>
                  <a:rPr lang="en-US" sz="2400" dirty="0" smtClean="0"/>
                  <a:t>P</a:t>
                </a:r>
                <a:br>
                  <a:rPr lang="en-US" sz="2400" dirty="0" smtClean="0"/>
                </a:br>
                <a:r>
                  <a:rPr lang="en-US" sz="2400" dirty="0" smtClean="0"/>
                  <a:t>L</a:t>
                </a:r>
                <a:br>
                  <a:rPr lang="en-US" sz="2400" dirty="0" smtClean="0"/>
                </a:br>
                <a:r>
                  <a:rPr lang="en-US" sz="2400" dirty="0" smtClean="0"/>
                  <a:t>E</a:t>
                </a:r>
                <a:endParaRPr lang="en-US" sz="2400" dirty="0"/>
              </a:p>
            </p:txBody>
          </p:sp>
          <p:sp>
            <p:nvSpPr>
              <p:cNvPr id="19" name="TextBox 18"/>
              <p:cNvSpPr txBox="1"/>
              <p:nvPr/>
            </p:nvSpPr>
            <p:spPr>
              <a:xfrm>
                <a:off x="3553905" y="2209698"/>
                <a:ext cx="1241932" cy="1097280"/>
              </a:xfrm>
              <a:prstGeom prst="rect">
                <a:avLst/>
              </a:prstGeom>
              <a:noFill/>
              <a:ln>
                <a:solidFill>
                  <a:schemeClr val="tx1"/>
                </a:solidFill>
              </a:ln>
            </p:spPr>
            <p:txBody>
              <a:bodyPr wrap="square" rtlCol="0" anchor="ctr">
                <a:spAutoFit/>
              </a:bodyPr>
              <a:lstStyle/>
              <a:p>
                <a:pPr algn="ctr"/>
                <a:r>
                  <a:rPr lang="en-US" sz="1600" dirty="0" smtClean="0"/>
                  <a:t>Dominant</a:t>
                </a:r>
                <a:endParaRPr lang="en-US" sz="1600" dirty="0"/>
              </a:p>
            </p:txBody>
          </p:sp>
          <p:sp>
            <p:nvSpPr>
              <p:cNvPr id="20" name="TextBox 19"/>
              <p:cNvSpPr txBox="1"/>
              <p:nvPr/>
            </p:nvSpPr>
            <p:spPr>
              <a:xfrm>
                <a:off x="4795837" y="2209698"/>
                <a:ext cx="1241932" cy="1097280"/>
              </a:xfrm>
              <a:prstGeom prst="rect">
                <a:avLst/>
              </a:prstGeom>
              <a:noFill/>
              <a:ln>
                <a:solidFill>
                  <a:schemeClr val="tx1"/>
                </a:solidFill>
              </a:ln>
            </p:spPr>
            <p:txBody>
              <a:bodyPr wrap="square" rtlCol="0" anchor="ctr">
                <a:spAutoFit/>
              </a:bodyPr>
              <a:lstStyle/>
              <a:p>
                <a:pPr algn="ctr"/>
                <a:r>
                  <a:rPr lang="en-US" sz="1600" dirty="0" smtClean="0"/>
                  <a:t>Expressive</a:t>
                </a:r>
                <a:endParaRPr lang="en-US" sz="1600" dirty="0"/>
              </a:p>
            </p:txBody>
          </p:sp>
          <p:sp>
            <p:nvSpPr>
              <p:cNvPr id="29" name="TextBox 28"/>
              <p:cNvSpPr txBox="1"/>
              <p:nvPr/>
            </p:nvSpPr>
            <p:spPr>
              <a:xfrm>
                <a:off x="3554778" y="3303270"/>
                <a:ext cx="1241932" cy="1097280"/>
              </a:xfrm>
              <a:prstGeom prst="rect">
                <a:avLst/>
              </a:prstGeom>
              <a:noFill/>
              <a:ln>
                <a:solidFill>
                  <a:schemeClr val="tx1"/>
                </a:solidFill>
              </a:ln>
            </p:spPr>
            <p:txBody>
              <a:bodyPr wrap="square" rtlCol="0" anchor="ctr">
                <a:spAutoFit/>
              </a:bodyPr>
              <a:lstStyle/>
              <a:p>
                <a:pPr algn="ctr"/>
                <a:r>
                  <a:rPr lang="en-US" sz="1600" dirty="0" smtClean="0"/>
                  <a:t>Analytical</a:t>
                </a:r>
                <a:endParaRPr lang="en-US" sz="1600" dirty="0"/>
              </a:p>
            </p:txBody>
          </p:sp>
          <p:sp>
            <p:nvSpPr>
              <p:cNvPr id="30" name="TextBox 29"/>
              <p:cNvSpPr txBox="1"/>
              <p:nvPr/>
            </p:nvSpPr>
            <p:spPr>
              <a:xfrm>
                <a:off x="4795837" y="3303270"/>
                <a:ext cx="1241932" cy="1097280"/>
              </a:xfrm>
              <a:prstGeom prst="rect">
                <a:avLst/>
              </a:prstGeom>
              <a:solidFill>
                <a:srgbClr val="92D050"/>
              </a:solidFill>
              <a:ln>
                <a:solidFill>
                  <a:schemeClr val="tx1"/>
                </a:solidFill>
              </a:ln>
            </p:spPr>
            <p:txBody>
              <a:bodyPr wrap="square" rtlCol="0" anchor="ctr">
                <a:spAutoFit/>
              </a:bodyPr>
              <a:lstStyle/>
              <a:p>
                <a:pPr algn="ctr"/>
                <a:r>
                  <a:rPr lang="en-US" sz="1600" dirty="0" smtClean="0"/>
                  <a:t>Amiable</a:t>
                </a:r>
                <a:endParaRPr lang="en-US" sz="1600" dirty="0"/>
              </a:p>
            </p:txBody>
          </p:sp>
        </p:grpSp>
        <p:sp>
          <p:nvSpPr>
            <p:cNvPr id="2" name="TextBox 1"/>
            <p:cNvSpPr txBox="1"/>
            <p:nvPr/>
          </p:nvSpPr>
          <p:spPr>
            <a:xfrm>
              <a:off x="3139927" y="1276350"/>
              <a:ext cx="3311818" cy="461665"/>
            </a:xfrm>
            <a:prstGeom prst="rect">
              <a:avLst/>
            </a:prstGeom>
            <a:noFill/>
          </p:spPr>
          <p:txBody>
            <a:bodyPr wrap="square" rtlCol="0">
              <a:spAutoFit/>
            </a:bodyPr>
            <a:lstStyle/>
            <a:p>
              <a:pPr algn="ctr"/>
              <a:r>
                <a:rPr lang="en-US" sz="2400" dirty="0" smtClean="0">
                  <a:solidFill>
                    <a:srgbClr val="FF9933"/>
                  </a:solidFill>
                </a:rPr>
                <a:t>- Responsiveness +</a:t>
              </a:r>
              <a:endParaRPr lang="en-US" sz="2400" dirty="0">
                <a:solidFill>
                  <a:srgbClr val="FF9933"/>
                </a:solidFill>
              </a:endParaRPr>
            </a:p>
          </p:txBody>
        </p:sp>
        <p:sp>
          <p:nvSpPr>
            <p:cNvPr id="13" name="TextBox 12"/>
            <p:cNvSpPr txBox="1"/>
            <p:nvPr/>
          </p:nvSpPr>
          <p:spPr>
            <a:xfrm rot="5400000">
              <a:off x="5456162" y="3006227"/>
              <a:ext cx="3311818" cy="461665"/>
            </a:xfrm>
            <a:prstGeom prst="rect">
              <a:avLst/>
            </a:prstGeom>
            <a:noFill/>
          </p:spPr>
          <p:txBody>
            <a:bodyPr wrap="square" rtlCol="0">
              <a:spAutoFit/>
            </a:bodyPr>
            <a:lstStyle/>
            <a:p>
              <a:pPr algn="ctr"/>
              <a:r>
                <a:rPr lang="en-US" sz="2400" dirty="0" smtClean="0">
                  <a:solidFill>
                    <a:srgbClr val="FF9933"/>
                  </a:solidFill>
                </a:rPr>
                <a:t>+ Assertiveness -</a:t>
              </a:r>
              <a:endParaRPr lang="en-US" sz="2400" dirty="0">
                <a:solidFill>
                  <a:srgbClr val="FF9933"/>
                </a:solidFill>
              </a:endParaRPr>
            </a:p>
          </p:txBody>
        </p:sp>
      </p:grpSp>
    </p:spTree>
    <p:extLst>
      <p:ext uri="{BB962C8B-B14F-4D97-AF65-F5344CB8AC3E}">
        <p14:creationId xmlns:p14="http://schemas.microsoft.com/office/powerpoint/2010/main" val="2236025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33 – Dominants Act Like</a:t>
            </a:r>
            <a:endParaRPr lang="en-US" dirty="0"/>
          </a:p>
        </p:txBody>
      </p:sp>
      <p:grpSp>
        <p:nvGrpSpPr>
          <p:cNvPr id="25" name="Group 24"/>
          <p:cNvGrpSpPr/>
          <p:nvPr/>
        </p:nvGrpSpPr>
        <p:grpSpPr>
          <a:xfrm>
            <a:off x="1493707" y="1581150"/>
            <a:ext cx="6518536" cy="1996001"/>
            <a:chOff x="2168264" y="1109149"/>
            <a:chExt cx="6165479" cy="1872712"/>
          </a:xfrm>
        </p:grpSpPr>
        <p:pic>
          <p:nvPicPr>
            <p:cNvPr id="3" name="Image" descr="Image"/>
            <p:cNvPicPr>
              <a:picLocks noChangeAspect="1"/>
            </p:cNvPicPr>
            <p:nvPr/>
          </p:nvPicPr>
          <p:blipFill>
            <a:blip r:embed="rId2">
              <a:extLst/>
            </a:blip>
            <a:srcRect t="6427" b="18612"/>
            <a:stretch>
              <a:fillRect/>
            </a:stretch>
          </p:blipFill>
          <p:spPr>
            <a:xfrm>
              <a:off x="3733800" y="1118264"/>
              <a:ext cx="1277426" cy="1278578"/>
            </a:xfrm>
            <a:prstGeom prst="rect">
              <a:avLst/>
            </a:prstGeom>
            <a:ln w="12700">
              <a:miter lim="400000"/>
            </a:ln>
          </p:spPr>
        </p:pic>
        <p:pic>
          <p:nvPicPr>
            <p:cNvPr id="4" name="Image" descr="Image"/>
            <p:cNvPicPr>
              <a:picLocks noChangeAspect="1"/>
            </p:cNvPicPr>
            <p:nvPr/>
          </p:nvPicPr>
          <p:blipFill>
            <a:blip r:embed="rId3">
              <a:extLst/>
            </a:blip>
            <a:srcRect l="9393" t="9359" b="18148"/>
            <a:stretch>
              <a:fillRect/>
            </a:stretch>
          </p:blipFill>
          <p:spPr>
            <a:xfrm>
              <a:off x="2168264" y="1116176"/>
              <a:ext cx="1177882" cy="1282755"/>
            </a:xfrm>
            <a:prstGeom prst="rect">
              <a:avLst/>
            </a:prstGeom>
            <a:noFill/>
            <a:ln>
              <a:noFill/>
            </a:ln>
          </p:spPr>
        </p:pic>
        <p:pic>
          <p:nvPicPr>
            <p:cNvPr id="8" name="Image" descr="Image"/>
            <p:cNvPicPr>
              <a:picLocks noChangeAspect="1"/>
            </p:cNvPicPr>
            <p:nvPr/>
          </p:nvPicPr>
          <p:blipFill>
            <a:blip r:embed="rId4">
              <a:extLst/>
            </a:blip>
            <a:srcRect l="19526" r="25413"/>
            <a:stretch>
              <a:fillRect/>
            </a:stretch>
          </p:blipFill>
          <p:spPr>
            <a:xfrm>
              <a:off x="7062471" y="1109149"/>
              <a:ext cx="1271272" cy="1296809"/>
            </a:xfrm>
            <a:prstGeom prst="rect">
              <a:avLst/>
            </a:prstGeom>
            <a:ln w="12700">
              <a:miter lim="400000"/>
            </a:ln>
          </p:spPr>
        </p:pic>
        <p:pic>
          <p:nvPicPr>
            <p:cNvPr id="15" name="Image" descr="Image"/>
            <p:cNvPicPr>
              <a:picLocks noChangeAspect="1"/>
            </p:cNvPicPr>
            <p:nvPr/>
          </p:nvPicPr>
          <p:blipFill>
            <a:blip r:embed="rId5">
              <a:extLst/>
            </a:blip>
            <a:srcRect l="5195" b="4835"/>
            <a:stretch>
              <a:fillRect/>
            </a:stretch>
          </p:blipFill>
          <p:spPr>
            <a:xfrm>
              <a:off x="5398880" y="1117163"/>
              <a:ext cx="1275937" cy="1280781"/>
            </a:xfrm>
            <a:prstGeom prst="rect">
              <a:avLst/>
            </a:prstGeom>
            <a:ln w="12700">
              <a:miter lim="400000"/>
            </a:ln>
          </p:spPr>
        </p:pic>
        <p:sp>
          <p:nvSpPr>
            <p:cNvPr id="19" name="TextBox 18"/>
            <p:cNvSpPr txBox="1"/>
            <p:nvPr/>
          </p:nvSpPr>
          <p:spPr>
            <a:xfrm>
              <a:off x="2209800" y="2335530"/>
              <a:ext cx="1066800" cy="646331"/>
            </a:xfrm>
            <a:prstGeom prst="rect">
              <a:avLst/>
            </a:prstGeom>
            <a:solidFill>
              <a:srgbClr val="FF9933"/>
            </a:solidFill>
          </p:spPr>
          <p:txBody>
            <a:bodyPr wrap="square" rtlCol="0">
              <a:spAutoFit/>
            </a:bodyPr>
            <a:lstStyle/>
            <a:p>
              <a:pPr algn="ctr"/>
              <a:r>
                <a:rPr lang="en-US" dirty="0">
                  <a:solidFill>
                    <a:schemeClr val="bg1"/>
                  </a:solidFill>
                </a:rPr>
                <a:t>Barack</a:t>
              </a:r>
            </a:p>
            <a:p>
              <a:pPr algn="ctr"/>
              <a:r>
                <a:rPr lang="en-US" dirty="0">
                  <a:solidFill>
                    <a:schemeClr val="bg1"/>
                  </a:solidFill>
                </a:rPr>
                <a:t>Obama</a:t>
              </a:r>
            </a:p>
          </p:txBody>
        </p:sp>
        <p:sp>
          <p:nvSpPr>
            <p:cNvPr id="21" name="TextBox 20"/>
            <p:cNvSpPr txBox="1"/>
            <p:nvPr/>
          </p:nvSpPr>
          <p:spPr>
            <a:xfrm>
              <a:off x="5503448" y="2335530"/>
              <a:ext cx="1066800" cy="646331"/>
            </a:xfrm>
            <a:prstGeom prst="rect">
              <a:avLst/>
            </a:prstGeom>
            <a:solidFill>
              <a:srgbClr val="FF9933"/>
            </a:solidFill>
          </p:spPr>
          <p:txBody>
            <a:bodyPr wrap="square" rtlCol="0">
              <a:spAutoFit/>
            </a:bodyPr>
            <a:lstStyle/>
            <a:p>
              <a:pPr algn="ctr"/>
              <a:r>
                <a:rPr lang="en-US" dirty="0" smtClean="0">
                  <a:solidFill>
                    <a:schemeClr val="bg1"/>
                  </a:solidFill>
                </a:rPr>
                <a:t>Hillary</a:t>
              </a:r>
              <a:br>
                <a:rPr lang="en-US" dirty="0" smtClean="0">
                  <a:solidFill>
                    <a:schemeClr val="bg1"/>
                  </a:solidFill>
                </a:rPr>
              </a:br>
              <a:r>
                <a:rPr lang="en-US" dirty="0" smtClean="0">
                  <a:solidFill>
                    <a:schemeClr val="bg1"/>
                  </a:solidFill>
                </a:rPr>
                <a:t>Clinton</a:t>
              </a:r>
              <a:endParaRPr lang="en-US" dirty="0">
                <a:solidFill>
                  <a:schemeClr val="bg1"/>
                </a:solidFill>
              </a:endParaRPr>
            </a:p>
          </p:txBody>
        </p:sp>
        <p:sp>
          <p:nvSpPr>
            <p:cNvPr id="22" name="TextBox 21"/>
            <p:cNvSpPr txBox="1"/>
            <p:nvPr/>
          </p:nvSpPr>
          <p:spPr>
            <a:xfrm>
              <a:off x="3816654" y="2335530"/>
              <a:ext cx="1066800" cy="646331"/>
            </a:xfrm>
            <a:prstGeom prst="rect">
              <a:avLst/>
            </a:prstGeom>
            <a:solidFill>
              <a:srgbClr val="FF9933"/>
            </a:solidFill>
          </p:spPr>
          <p:txBody>
            <a:bodyPr wrap="square" rtlCol="0">
              <a:spAutoFit/>
            </a:bodyPr>
            <a:lstStyle/>
            <a:p>
              <a:pPr algn="ctr"/>
              <a:r>
                <a:rPr lang="en-US" dirty="0" smtClean="0">
                  <a:solidFill>
                    <a:schemeClr val="bg1"/>
                  </a:solidFill>
                </a:rPr>
                <a:t>Donald</a:t>
              </a:r>
              <a:br>
                <a:rPr lang="en-US" dirty="0" smtClean="0">
                  <a:solidFill>
                    <a:schemeClr val="bg1"/>
                  </a:solidFill>
                </a:rPr>
              </a:br>
              <a:r>
                <a:rPr lang="en-US" dirty="0" smtClean="0">
                  <a:solidFill>
                    <a:schemeClr val="bg1"/>
                  </a:solidFill>
                </a:rPr>
                <a:t>Trump</a:t>
              </a:r>
              <a:endParaRPr lang="en-US" dirty="0">
                <a:solidFill>
                  <a:schemeClr val="bg1"/>
                </a:solidFill>
              </a:endParaRPr>
            </a:p>
          </p:txBody>
        </p:sp>
        <p:sp>
          <p:nvSpPr>
            <p:cNvPr id="23" name="TextBox 22"/>
            <p:cNvSpPr txBox="1"/>
            <p:nvPr/>
          </p:nvSpPr>
          <p:spPr>
            <a:xfrm>
              <a:off x="7190242" y="2335530"/>
              <a:ext cx="1066800" cy="646331"/>
            </a:xfrm>
            <a:prstGeom prst="rect">
              <a:avLst/>
            </a:prstGeom>
            <a:solidFill>
              <a:srgbClr val="FF9933"/>
            </a:solidFill>
          </p:spPr>
          <p:txBody>
            <a:bodyPr wrap="square" rtlCol="0">
              <a:spAutoFit/>
            </a:bodyPr>
            <a:lstStyle/>
            <a:p>
              <a:pPr algn="ctr"/>
              <a:r>
                <a:rPr lang="en-US" dirty="0" smtClean="0">
                  <a:solidFill>
                    <a:schemeClr val="bg1"/>
                  </a:solidFill>
                </a:rPr>
                <a:t>Kevin</a:t>
              </a:r>
              <a:br>
                <a:rPr lang="en-US" dirty="0" smtClean="0">
                  <a:solidFill>
                    <a:schemeClr val="bg1"/>
                  </a:solidFill>
                </a:rPr>
              </a:br>
              <a:r>
                <a:rPr lang="en-US" dirty="0" smtClean="0">
                  <a:solidFill>
                    <a:schemeClr val="bg1"/>
                  </a:solidFill>
                </a:rPr>
                <a:t>O’Leary</a:t>
              </a:r>
              <a:endParaRPr lang="en-US" dirty="0">
                <a:solidFill>
                  <a:schemeClr val="bg1"/>
                </a:solidFill>
              </a:endParaRPr>
            </a:p>
          </p:txBody>
        </p:sp>
      </p:grpSp>
      <p:sp>
        <p:nvSpPr>
          <p:cNvPr id="5" name="TextBox 4"/>
          <p:cNvSpPr txBox="1"/>
          <p:nvPr/>
        </p:nvSpPr>
        <p:spPr>
          <a:xfrm>
            <a:off x="990600" y="3714750"/>
            <a:ext cx="7524750" cy="1015663"/>
          </a:xfrm>
          <a:prstGeom prst="rect">
            <a:avLst/>
          </a:prstGeom>
          <a:noFill/>
        </p:spPr>
        <p:txBody>
          <a:bodyPr wrap="square" rtlCol="0">
            <a:spAutoFit/>
          </a:bodyPr>
          <a:lstStyle/>
          <a:p>
            <a:pPr algn="ctr"/>
            <a:r>
              <a:rPr lang="en-US" sz="2000" dirty="0" smtClean="0">
                <a:solidFill>
                  <a:schemeClr val="accent5">
                    <a:lumMod val="75000"/>
                  </a:schemeClr>
                </a:solidFill>
              </a:rPr>
              <a:t>12%; Task/Accomplishment; The Finger; The List; </a:t>
            </a:r>
          </a:p>
          <a:p>
            <a:pPr algn="ctr"/>
            <a:r>
              <a:rPr lang="en-US" sz="2000" dirty="0" smtClean="0">
                <a:solidFill>
                  <a:schemeClr val="accent5">
                    <a:lumMod val="75000"/>
                  </a:schemeClr>
                </a:solidFill>
              </a:rPr>
              <a:t>2 Minute Conversations; Quick Decisions; Eye to Eye; Tell; </a:t>
            </a:r>
          </a:p>
          <a:p>
            <a:pPr algn="ctr"/>
            <a:r>
              <a:rPr lang="en-US" sz="2000" dirty="0" smtClean="0">
                <a:solidFill>
                  <a:schemeClr val="accent5">
                    <a:lumMod val="75000"/>
                  </a:schemeClr>
                </a:solidFill>
              </a:rPr>
              <a:t>Now; Never Wrong; Build Respect through Common Ground</a:t>
            </a:r>
            <a:endParaRPr lang="en-US" sz="2000" dirty="0">
              <a:solidFill>
                <a:schemeClr val="accent5">
                  <a:lumMod val="75000"/>
                </a:schemeClr>
              </a:solidFill>
            </a:endParaRPr>
          </a:p>
        </p:txBody>
      </p:sp>
    </p:spTree>
    <p:extLst>
      <p:ext uri="{BB962C8B-B14F-4D97-AF65-F5344CB8AC3E}">
        <p14:creationId xmlns:p14="http://schemas.microsoft.com/office/powerpoint/2010/main" val="23458354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34 – Recognize the Dominant</a:t>
            </a:r>
            <a:endParaRPr lang="en-US" dirty="0"/>
          </a:p>
        </p:txBody>
      </p:sp>
      <p:sp>
        <p:nvSpPr>
          <p:cNvPr id="3" name="Content Placeholder 2"/>
          <p:cNvSpPr>
            <a:spLocks noGrp="1"/>
          </p:cNvSpPr>
          <p:nvPr>
            <p:ph sz="half" idx="1"/>
          </p:nvPr>
        </p:nvSpPr>
        <p:spPr/>
        <p:txBody>
          <a:bodyPr/>
          <a:lstStyle/>
          <a:p>
            <a:pPr marL="0" indent="0">
              <a:buNone/>
            </a:pPr>
            <a:r>
              <a:rPr lang="en-US" smtClean="0"/>
              <a:t>High Assertiveness</a:t>
            </a:r>
          </a:p>
          <a:p>
            <a:pPr marL="514350" indent="-514350">
              <a:buFont typeface="+mj-lt"/>
              <a:buAutoNum type="arabicPeriod"/>
            </a:pPr>
            <a:r>
              <a:rPr lang="en-US" smtClean="0"/>
              <a:t>Quickly</a:t>
            </a:r>
          </a:p>
          <a:p>
            <a:pPr marL="514350" indent="-514350">
              <a:buFont typeface="+mj-lt"/>
              <a:buAutoNum type="arabicPeriod"/>
            </a:pPr>
            <a:r>
              <a:rPr lang="en-US" smtClean="0"/>
              <a:t>Space</a:t>
            </a:r>
          </a:p>
          <a:p>
            <a:pPr marL="514350" indent="-514350">
              <a:buFont typeface="+mj-lt"/>
              <a:buAutoNum type="arabicPeriod"/>
            </a:pPr>
            <a:r>
              <a:rPr lang="en-US" smtClean="0"/>
              <a:t>“Pay Attention”</a:t>
            </a:r>
          </a:p>
          <a:p>
            <a:pPr marL="514350" indent="-514350">
              <a:buFont typeface="+mj-lt"/>
              <a:buAutoNum type="arabicPeriod"/>
            </a:pPr>
            <a:r>
              <a:rPr lang="en-US" smtClean="0"/>
              <a:t>Eye Contact</a:t>
            </a:r>
          </a:p>
          <a:p>
            <a:pPr marL="514350" indent="-514350">
              <a:buFont typeface="+mj-lt"/>
              <a:buAutoNum type="arabicPeriod"/>
            </a:pPr>
            <a:r>
              <a:rPr lang="en-US" smtClean="0"/>
              <a:t>To the Point</a:t>
            </a:r>
            <a:endParaRPr lang="en-US" dirty="0"/>
          </a:p>
        </p:txBody>
      </p:sp>
      <p:pic>
        <p:nvPicPr>
          <p:cNvPr id="6" name="Image" descr="Image"/>
          <p:cNvPicPr>
            <a:picLocks noGrp="1" noChangeAspect="1"/>
          </p:cNvPicPr>
          <p:nvPr>
            <p:ph sz="half" idx="2"/>
          </p:nvPr>
        </p:nvPicPr>
        <p:blipFill>
          <a:blip r:embed="rId2">
            <a:extLst/>
          </a:blip>
          <a:stretch>
            <a:fillRect/>
          </a:stretch>
        </p:blipFill>
        <p:spPr>
          <a:xfrm>
            <a:off x="5360158" y="1370013"/>
            <a:ext cx="2443233" cy="3262312"/>
          </a:xfrm>
        </p:spPr>
      </p:pic>
    </p:spTree>
    <p:extLst>
      <p:ext uri="{BB962C8B-B14F-4D97-AF65-F5344CB8AC3E}">
        <p14:creationId xmlns:p14="http://schemas.microsoft.com/office/powerpoint/2010/main" val="22462486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Page </a:t>
            </a:r>
            <a:r>
              <a:rPr lang="en-US" dirty="0" smtClean="0"/>
              <a:t>34 </a:t>
            </a:r>
            <a:r>
              <a:rPr lang="en-US" dirty="0"/>
              <a:t>– Recognize the Dominant</a:t>
            </a:r>
          </a:p>
        </p:txBody>
      </p:sp>
      <p:sp>
        <p:nvSpPr>
          <p:cNvPr id="3" name="Content Placeholder 2"/>
          <p:cNvSpPr>
            <a:spLocks noGrp="1"/>
          </p:cNvSpPr>
          <p:nvPr>
            <p:ph sz="half" idx="1"/>
          </p:nvPr>
        </p:nvSpPr>
        <p:spPr/>
        <p:txBody>
          <a:bodyPr/>
          <a:lstStyle/>
          <a:p>
            <a:pPr marL="0" indent="0">
              <a:buNone/>
            </a:pPr>
            <a:r>
              <a:rPr lang="en-US" dirty="0" smtClean="0"/>
              <a:t>Low Responsiveness</a:t>
            </a:r>
          </a:p>
          <a:p>
            <a:pPr marL="457200" indent="-457200">
              <a:buFont typeface="+mj-lt"/>
              <a:buAutoNum type="arabicPeriod"/>
            </a:pPr>
            <a:r>
              <a:rPr lang="en-US" dirty="0" smtClean="0"/>
              <a:t>Little</a:t>
            </a:r>
          </a:p>
          <a:p>
            <a:pPr marL="457200" indent="-457200">
              <a:buFont typeface="+mj-lt"/>
              <a:buAutoNum type="arabicPeriod"/>
            </a:pPr>
            <a:r>
              <a:rPr lang="en-US" dirty="0" smtClean="0"/>
              <a:t>Limited</a:t>
            </a:r>
          </a:p>
          <a:p>
            <a:pPr marL="457200" indent="-457200">
              <a:buFont typeface="+mj-lt"/>
              <a:buAutoNum type="arabicPeriod"/>
            </a:pPr>
            <a:r>
              <a:rPr lang="en-US" dirty="0" smtClean="0"/>
              <a:t>Direct</a:t>
            </a:r>
          </a:p>
          <a:p>
            <a:pPr marL="457200" indent="-457200">
              <a:buFont typeface="+mj-lt"/>
              <a:buAutoNum type="arabicPeriod"/>
            </a:pPr>
            <a:r>
              <a:rPr lang="en-US" dirty="0" smtClean="0"/>
              <a:t>Non-Interested</a:t>
            </a:r>
          </a:p>
          <a:p>
            <a:pPr marL="457200" indent="-457200">
              <a:buFont typeface="+mj-lt"/>
              <a:buAutoNum type="arabicPeriod"/>
            </a:pPr>
            <a:r>
              <a:rPr lang="en-US" dirty="0" smtClean="0"/>
              <a:t>Small Talk</a:t>
            </a:r>
            <a:endParaRPr lang="en-US" dirty="0"/>
          </a:p>
        </p:txBody>
      </p:sp>
      <p:pic>
        <p:nvPicPr>
          <p:cNvPr id="5" name="Image" descr="Image"/>
          <p:cNvPicPr>
            <a:picLocks noGrp="1" noChangeAspect="1"/>
          </p:cNvPicPr>
          <p:nvPr>
            <p:ph sz="half" idx="2"/>
          </p:nvPr>
        </p:nvPicPr>
        <p:blipFill>
          <a:blip r:embed="rId2">
            <a:extLst/>
          </a:blip>
          <a:stretch>
            <a:fillRect/>
          </a:stretch>
        </p:blipFill>
        <p:spPr>
          <a:xfrm>
            <a:off x="4648200" y="1915144"/>
            <a:ext cx="3867150" cy="2172049"/>
          </a:xfrm>
          <a:prstGeom prst="rect">
            <a:avLst/>
          </a:prstGeom>
          <a:ln w="12700">
            <a:miter lim="400000"/>
          </a:ln>
        </p:spPr>
      </p:pic>
    </p:spTree>
    <p:extLst>
      <p:ext uri="{BB962C8B-B14F-4D97-AF65-F5344CB8AC3E}">
        <p14:creationId xmlns:p14="http://schemas.microsoft.com/office/powerpoint/2010/main" val="40510913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Page </a:t>
            </a:r>
            <a:r>
              <a:rPr lang="en-US" dirty="0" smtClean="0"/>
              <a:t>35 </a:t>
            </a:r>
            <a:r>
              <a:rPr lang="en-US" dirty="0"/>
              <a:t>- When </a:t>
            </a:r>
            <a:r>
              <a:rPr lang="en-US" dirty="0" smtClean="0"/>
              <a:t>Working </a:t>
            </a:r>
            <a:r>
              <a:rPr lang="en-US" dirty="0"/>
              <a:t>with </a:t>
            </a:r>
            <a:r>
              <a:rPr lang="en-US" dirty="0" smtClean="0"/>
              <a:t>Dominants</a:t>
            </a:r>
            <a:endParaRPr lang="en-US" dirty="0"/>
          </a:p>
        </p:txBody>
      </p:sp>
      <p:sp>
        <p:nvSpPr>
          <p:cNvPr id="3" name="Content Placeholder 2"/>
          <p:cNvSpPr>
            <a:spLocks noGrp="1"/>
          </p:cNvSpPr>
          <p:nvPr>
            <p:ph sz="half" idx="1"/>
          </p:nvPr>
        </p:nvSpPr>
        <p:spPr/>
        <p:txBody>
          <a:bodyPr/>
          <a:lstStyle/>
          <a:p>
            <a:pPr marL="457200" indent="-457200">
              <a:buFont typeface="+mj-lt"/>
              <a:buAutoNum type="arabicPeriod"/>
            </a:pPr>
            <a:r>
              <a:rPr lang="en-US" dirty="0" smtClean="0"/>
              <a:t>Take them seriously, not personally</a:t>
            </a:r>
          </a:p>
          <a:p>
            <a:pPr marL="457200" indent="-457200">
              <a:buFont typeface="+mj-lt"/>
              <a:buAutoNum type="arabicPeriod"/>
            </a:pPr>
            <a:r>
              <a:rPr lang="en-US" dirty="0" smtClean="0"/>
              <a:t>Start with the bottom line and allow them to maintain control</a:t>
            </a:r>
            <a:endParaRPr lang="en-US" dirty="0"/>
          </a:p>
        </p:txBody>
      </p:sp>
      <p:pic>
        <p:nvPicPr>
          <p:cNvPr id="23" name="Content Placeholder 22"/>
          <p:cNvPicPr>
            <a:picLocks noGrp="1" noChangeAspect="1"/>
          </p:cNvPicPr>
          <p:nvPr>
            <p:ph sz="half" idx="2"/>
          </p:nvPr>
        </p:nvPicPr>
        <p:blipFill>
          <a:blip r:embed="rId2"/>
          <a:stretch>
            <a:fillRect/>
          </a:stretch>
        </p:blipFill>
        <p:spPr>
          <a:xfrm>
            <a:off x="5560300" y="1352550"/>
            <a:ext cx="3090940" cy="2609314"/>
          </a:xfrm>
          <a:prstGeom prst="rect">
            <a:avLst/>
          </a:prstGeom>
        </p:spPr>
      </p:pic>
    </p:spTree>
    <p:extLst>
      <p:ext uri="{BB962C8B-B14F-4D97-AF65-F5344CB8AC3E}">
        <p14:creationId xmlns:p14="http://schemas.microsoft.com/office/powerpoint/2010/main" val="29450484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35 – </a:t>
            </a:r>
            <a:r>
              <a:rPr lang="en-US" dirty="0" smtClean="0"/>
              <a:t>Dominants, When </a:t>
            </a:r>
            <a:r>
              <a:rPr lang="en-US" dirty="0" smtClean="0"/>
              <a:t>Working With Others</a:t>
            </a:r>
            <a:endParaRPr lang="en-US" dirty="0"/>
          </a:p>
        </p:txBody>
      </p:sp>
      <p:sp>
        <p:nvSpPr>
          <p:cNvPr id="3" name="Content Placeholder 2"/>
          <p:cNvSpPr>
            <a:spLocks noGrp="1"/>
          </p:cNvSpPr>
          <p:nvPr>
            <p:ph sz="half" idx="1"/>
          </p:nvPr>
        </p:nvSpPr>
        <p:spPr/>
        <p:txBody>
          <a:bodyPr/>
          <a:lstStyle/>
          <a:p>
            <a:pPr marL="457200" indent="-457200">
              <a:buFont typeface="+mj-lt"/>
              <a:buAutoNum type="arabicPeriod"/>
            </a:pPr>
            <a:r>
              <a:rPr lang="en-US" dirty="0" smtClean="0"/>
              <a:t>Ask more, tell less</a:t>
            </a:r>
          </a:p>
          <a:p>
            <a:pPr marL="457200" indent="-457200">
              <a:buFont typeface="+mj-lt"/>
              <a:buAutoNum type="arabicPeriod"/>
            </a:pPr>
            <a:r>
              <a:rPr lang="en-US" dirty="0" smtClean="0"/>
              <a:t>Be careful about eye contact and personal space</a:t>
            </a:r>
            <a:endParaRPr lang="en-US" dirty="0"/>
          </a:p>
        </p:txBody>
      </p:sp>
      <p:pic>
        <p:nvPicPr>
          <p:cNvPr id="12" name="Image" descr="Image"/>
          <p:cNvPicPr>
            <a:picLocks noGrp="1" noChangeAspect="1"/>
          </p:cNvPicPr>
          <p:nvPr>
            <p:ph sz="half" idx="2"/>
          </p:nvPr>
        </p:nvPicPr>
        <p:blipFill>
          <a:blip r:embed="rId2">
            <a:extLst/>
          </a:blip>
          <a:stretch>
            <a:fillRect/>
          </a:stretch>
        </p:blipFill>
        <p:spPr>
          <a:xfrm>
            <a:off x="4648200" y="1664909"/>
            <a:ext cx="3867150" cy="2672520"/>
          </a:xfrm>
          <a:prstGeom prst="rect">
            <a:avLst/>
          </a:prstGeom>
          <a:ln>
            <a:noFill/>
          </a:ln>
          <a:effectLst/>
        </p:spPr>
      </p:pic>
    </p:spTree>
    <p:extLst>
      <p:ext uri="{BB962C8B-B14F-4D97-AF65-F5344CB8AC3E}">
        <p14:creationId xmlns:p14="http://schemas.microsoft.com/office/powerpoint/2010/main" val="42944311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35 – Positive Perceptions</a:t>
            </a:r>
            <a:endParaRPr lang="en-US" dirty="0"/>
          </a:p>
        </p:txBody>
      </p:sp>
      <p:sp>
        <p:nvSpPr>
          <p:cNvPr id="3" name="Content Placeholder 2"/>
          <p:cNvSpPr>
            <a:spLocks noGrp="1"/>
          </p:cNvSpPr>
          <p:nvPr>
            <p:ph sz="half" idx="1"/>
          </p:nvPr>
        </p:nvSpPr>
        <p:spPr/>
        <p:txBody>
          <a:bodyPr/>
          <a:lstStyle/>
          <a:p>
            <a:pPr marL="514350" indent="-514350">
              <a:buFont typeface="+mj-lt"/>
              <a:buAutoNum type="alphaLcPeriod"/>
            </a:pPr>
            <a:r>
              <a:rPr lang="en-US" dirty="0" smtClean="0"/>
              <a:t>Decisive</a:t>
            </a:r>
          </a:p>
          <a:p>
            <a:pPr marL="514350" indent="-514350">
              <a:buFont typeface="+mj-lt"/>
              <a:buAutoNum type="alphaLcPeriod"/>
            </a:pPr>
            <a:r>
              <a:rPr lang="en-US" dirty="0" smtClean="0"/>
              <a:t>Fair</a:t>
            </a:r>
          </a:p>
          <a:p>
            <a:pPr marL="514350" indent="-514350">
              <a:buFont typeface="+mj-lt"/>
              <a:buAutoNum type="alphaLcPeriod"/>
            </a:pPr>
            <a:r>
              <a:rPr lang="en-US" dirty="0" smtClean="0"/>
              <a:t>Efficient</a:t>
            </a:r>
          </a:p>
          <a:p>
            <a:pPr marL="514350" indent="-514350">
              <a:buFont typeface="+mj-lt"/>
              <a:buAutoNum type="alphaLcPeriod"/>
            </a:pPr>
            <a:r>
              <a:rPr lang="en-US" dirty="0" smtClean="0"/>
              <a:t>Determined</a:t>
            </a:r>
            <a:endParaRPr lang="en-US" dirty="0"/>
          </a:p>
        </p:txBody>
      </p:sp>
      <p:pic>
        <p:nvPicPr>
          <p:cNvPr id="5" name="Image" descr="Image"/>
          <p:cNvPicPr>
            <a:picLocks noGrp="1" noChangeAspect="1"/>
          </p:cNvPicPr>
          <p:nvPr>
            <p:ph sz="half" idx="2"/>
          </p:nvPr>
        </p:nvPicPr>
        <p:blipFill>
          <a:blip r:embed="rId2">
            <a:extLst/>
          </a:blip>
          <a:stretch>
            <a:fillRect/>
          </a:stretch>
        </p:blipFill>
        <p:spPr>
          <a:xfrm>
            <a:off x="5153025" y="1572419"/>
            <a:ext cx="2857500" cy="2857500"/>
          </a:xfrm>
          <a:prstGeom prst="rect">
            <a:avLst/>
          </a:prstGeom>
          <a:ln w="12700">
            <a:miter lim="400000"/>
          </a:ln>
        </p:spPr>
      </p:pic>
    </p:spTree>
    <p:extLst>
      <p:ext uri="{BB962C8B-B14F-4D97-AF65-F5344CB8AC3E}">
        <p14:creationId xmlns:p14="http://schemas.microsoft.com/office/powerpoint/2010/main" val="34414559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35 – Negative Perceptions</a:t>
            </a:r>
            <a:endParaRPr lang="en-US" dirty="0"/>
          </a:p>
        </p:txBody>
      </p:sp>
      <p:sp>
        <p:nvSpPr>
          <p:cNvPr id="3" name="Content Placeholder 2"/>
          <p:cNvSpPr>
            <a:spLocks noGrp="1"/>
          </p:cNvSpPr>
          <p:nvPr>
            <p:ph sz="half" idx="1"/>
          </p:nvPr>
        </p:nvSpPr>
        <p:spPr/>
        <p:txBody>
          <a:bodyPr/>
          <a:lstStyle/>
          <a:p>
            <a:pPr marL="514350" indent="-514350">
              <a:buFont typeface="+mj-lt"/>
              <a:buAutoNum type="alphaLcPeriod"/>
            </a:pPr>
            <a:r>
              <a:rPr lang="en-US" dirty="0" smtClean="0"/>
              <a:t>Pushy/Uncaring</a:t>
            </a:r>
          </a:p>
          <a:p>
            <a:pPr marL="514350" indent="-514350">
              <a:buFont typeface="+mj-lt"/>
              <a:buAutoNum type="alphaLcPeriod"/>
            </a:pPr>
            <a:r>
              <a:rPr lang="en-US" dirty="0" smtClean="0"/>
              <a:t>Severe/Harsh</a:t>
            </a:r>
          </a:p>
          <a:p>
            <a:pPr marL="514350" indent="-514350">
              <a:buFont typeface="+mj-lt"/>
              <a:buAutoNum type="alphaLcPeriod"/>
            </a:pPr>
            <a:r>
              <a:rPr lang="en-US" dirty="0" smtClean="0"/>
              <a:t>Tough-Minded</a:t>
            </a:r>
          </a:p>
          <a:p>
            <a:pPr marL="514350" indent="-514350">
              <a:buFont typeface="+mj-lt"/>
              <a:buAutoNum type="alphaLcPeriod"/>
            </a:pPr>
            <a:r>
              <a:rPr lang="en-US" dirty="0" smtClean="0"/>
              <a:t>Dominating</a:t>
            </a:r>
            <a:endParaRPr lang="en-US" dirty="0"/>
          </a:p>
        </p:txBody>
      </p:sp>
      <p:pic>
        <p:nvPicPr>
          <p:cNvPr id="5" name="Image" descr="Image"/>
          <p:cNvPicPr>
            <a:picLocks noGrp="1" noChangeAspect="1"/>
          </p:cNvPicPr>
          <p:nvPr>
            <p:ph sz="half" idx="2"/>
          </p:nvPr>
        </p:nvPicPr>
        <p:blipFill>
          <a:blip r:embed="rId2">
            <a:extLst/>
          </a:blip>
          <a:stretch>
            <a:fillRect/>
          </a:stretch>
        </p:blipFill>
        <p:spPr>
          <a:xfrm>
            <a:off x="5360158" y="1370013"/>
            <a:ext cx="2443233" cy="3262312"/>
          </a:xfrm>
          <a:prstGeom prst="rect">
            <a:avLst/>
          </a:prstGeom>
          <a:ln w="12700">
            <a:miter lim="400000"/>
          </a:ln>
        </p:spPr>
      </p:pic>
    </p:spTree>
    <p:extLst>
      <p:ext uri="{BB962C8B-B14F-4D97-AF65-F5344CB8AC3E}">
        <p14:creationId xmlns:p14="http://schemas.microsoft.com/office/powerpoint/2010/main" val="4280430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 Communicators</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smtClean="0"/>
              <a:t>Have positive attitudes as they look for opportunities to serve in the best interests of others and the situations they face</a:t>
            </a:r>
          </a:p>
          <a:p>
            <a:pPr marL="342900" indent="-342900">
              <a:buFont typeface="Arial" panose="020B0604020202020204" pitchFamily="34" charset="0"/>
              <a:buChar char="•"/>
            </a:pPr>
            <a:r>
              <a:rPr lang="en-US" dirty="0" smtClean="0"/>
              <a:t>Know how to maximize what they do well</a:t>
            </a:r>
          </a:p>
          <a:p>
            <a:pPr marL="342900" indent="-342900">
              <a:buFont typeface="Arial" panose="020B0604020202020204" pitchFamily="34" charset="0"/>
              <a:buChar char="•"/>
            </a:pPr>
            <a:r>
              <a:rPr lang="en-US" dirty="0" smtClean="0"/>
              <a:t>Know how to adapt their behavior in every situation</a:t>
            </a:r>
            <a:endParaRPr lang="en-US" dirty="0"/>
          </a:p>
        </p:txBody>
      </p:sp>
    </p:spTree>
    <p:extLst>
      <p:ext uri="{BB962C8B-B14F-4D97-AF65-F5344CB8AC3E}">
        <p14:creationId xmlns:p14="http://schemas.microsoft.com/office/powerpoint/2010/main" val="13253938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Know You’re a Dominant </a:t>
            </a:r>
            <a:r>
              <a:rPr lang="en-US" dirty="0" smtClean="0"/>
              <a:t>When</a:t>
            </a:r>
            <a:r>
              <a:rPr lang="en-US" dirty="0" smtClean="0"/>
              <a:t>…</a:t>
            </a:r>
            <a:endParaRPr lang="en-US" dirty="0"/>
          </a:p>
        </p:txBody>
      </p:sp>
      <p:sp>
        <p:nvSpPr>
          <p:cNvPr id="3" name="Content Placeholder 2"/>
          <p:cNvSpPr>
            <a:spLocks noGrp="1"/>
          </p:cNvSpPr>
          <p:nvPr>
            <p:ph idx="1"/>
          </p:nvPr>
        </p:nvSpPr>
        <p:spPr/>
        <p:txBody>
          <a:bodyPr>
            <a:normAutofit/>
          </a:bodyPr>
          <a:lstStyle/>
          <a:p>
            <a:pPr marL="0" indent="0" algn="ctr">
              <a:buNone/>
            </a:pPr>
            <a:r>
              <a:rPr lang="en-US" dirty="0" smtClean="0"/>
              <a:t>You are walking around the lake and decide to walk across it for a change</a:t>
            </a:r>
          </a:p>
        </p:txBody>
      </p:sp>
      <p:pic>
        <p:nvPicPr>
          <p:cNvPr id="4" name="Image" descr="Image"/>
          <p:cNvPicPr>
            <a:picLocks noChangeAspect="1"/>
          </p:cNvPicPr>
          <p:nvPr/>
        </p:nvPicPr>
        <p:blipFill>
          <a:blip r:embed="rId2">
            <a:extLst/>
          </a:blip>
          <a:srcRect l="2980" t="3838" r="2933" b="3458"/>
          <a:stretch>
            <a:fillRect/>
          </a:stretch>
        </p:blipFill>
        <p:spPr>
          <a:xfrm>
            <a:off x="762000" y="2419350"/>
            <a:ext cx="2742822" cy="2025880"/>
          </a:xfrm>
          <a:custGeom>
            <a:avLst/>
            <a:gdLst/>
            <a:ahLst/>
            <a:cxnLst>
              <a:cxn ang="0">
                <a:pos x="wd2" y="hd2"/>
              </a:cxn>
              <a:cxn ang="5400000">
                <a:pos x="wd2" y="hd2"/>
              </a:cxn>
              <a:cxn ang="10800000">
                <a:pos x="wd2" y="hd2"/>
              </a:cxn>
              <a:cxn ang="16200000">
                <a:pos x="wd2" y="hd2"/>
              </a:cxn>
            </a:cxnLst>
            <a:rect l="0" t="0" r="r" b="b"/>
            <a:pathLst>
              <a:path w="21521" h="21487" extrusionOk="0">
                <a:moveTo>
                  <a:pt x="7645" y="2"/>
                </a:moveTo>
                <a:cubicBezTo>
                  <a:pt x="5316" y="-58"/>
                  <a:pt x="2846" y="1513"/>
                  <a:pt x="1522" y="4013"/>
                </a:cubicBezTo>
                <a:cubicBezTo>
                  <a:pt x="1035" y="4934"/>
                  <a:pt x="444" y="6633"/>
                  <a:pt x="228" y="7735"/>
                </a:cubicBezTo>
                <a:cubicBezTo>
                  <a:pt x="-19" y="8990"/>
                  <a:pt x="-74" y="11027"/>
                  <a:pt x="105" y="12305"/>
                </a:cubicBezTo>
                <a:cubicBezTo>
                  <a:pt x="245" y="13307"/>
                  <a:pt x="633" y="14931"/>
                  <a:pt x="905" y="15653"/>
                </a:cubicBezTo>
                <a:cubicBezTo>
                  <a:pt x="1052" y="16041"/>
                  <a:pt x="1051" y="16056"/>
                  <a:pt x="877" y="16378"/>
                </a:cubicBezTo>
                <a:cubicBezTo>
                  <a:pt x="644" y="16810"/>
                  <a:pt x="651" y="17496"/>
                  <a:pt x="892" y="17822"/>
                </a:cubicBezTo>
                <a:cubicBezTo>
                  <a:pt x="1023" y="17998"/>
                  <a:pt x="1219" y="18079"/>
                  <a:pt x="1650" y="18132"/>
                </a:cubicBezTo>
                <a:lnTo>
                  <a:pt x="2230" y="18205"/>
                </a:lnTo>
                <a:lnTo>
                  <a:pt x="3007" y="19161"/>
                </a:lnTo>
                <a:cubicBezTo>
                  <a:pt x="3434" y="19687"/>
                  <a:pt x="3859" y="20171"/>
                  <a:pt x="3951" y="20235"/>
                </a:cubicBezTo>
                <a:cubicBezTo>
                  <a:pt x="4192" y="20403"/>
                  <a:pt x="6061" y="21255"/>
                  <a:pt x="6456" y="21376"/>
                </a:cubicBezTo>
                <a:cubicBezTo>
                  <a:pt x="6999" y="21542"/>
                  <a:pt x="8681" y="21517"/>
                  <a:pt x="9330" y="21334"/>
                </a:cubicBezTo>
                <a:cubicBezTo>
                  <a:pt x="10662" y="20956"/>
                  <a:pt x="11912" y="20104"/>
                  <a:pt x="12857" y="18926"/>
                </a:cubicBezTo>
                <a:cubicBezTo>
                  <a:pt x="13721" y="17850"/>
                  <a:pt x="14516" y="16201"/>
                  <a:pt x="14844" y="14807"/>
                </a:cubicBezTo>
                <a:cubicBezTo>
                  <a:pt x="15009" y="14109"/>
                  <a:pt x="15055" y="14069"/>
                  <a:pt x="15429" y="14312"/>
                </a:cubicBezTo>
                <a:cubicBezTo>
                  <a:pt x="15608" y="14429"/>
                  <a:pt x="15809" y="14524"/>
                  <a:pt x="15875" y="14524"/>
                </a:cubicBezTo>
                <a:cubicBezTo>
                  <a:pt x="15940" y="14524"/>
                  <a:pt x="16209" y="14658"/>
                  <a:pt x="16472" y="14821"/>
                </a:cubicBezTo>
                <a:cubicBezTo>
                  <a:pt x="16883" y="15074"/>
                  <a:pt x="17032" y="15108"/>
                  <a:pt x="17513" y="15061"/>
                </a:cubicBezTo>
                <a:cubicBezTo>
                  <a:pt x="18517" y="14965"/>
                  <a:pt x="19430" y="14204"/>
                  <a:pt x="19871" y="13097"/>
                </a:cubicBezTo>
                <a:cubicBezTo>
                  <a:pt x="20155" y="12385"/>
                  <a:pt x="20221" y="11910"/>
                  <a:pt x="20105" y="11437"/>
                </a:cubicBezTo>
                <a:cubicBezTo>
                  <a:pt x="20029" y="11123"/>
                  <a:pt x="20036" y="10987"/>
                  <a:pt x="20141" y="10712"/>
                </a:cubicBezTo>
                <a:cubicBezTo>
                  <a:pt x="20305" y="10283"/>
                  <a:pt x="20310" y="9473"/>
                  <a:pt x="20148" y="9162"/>
                </a:cubicBezTo>
                <a:cubicBezTo>
                  <a:pt x="20031" y="8936"/>
                  <a:pt x="20047" y="8907"/>
                  <a:pt x="20488" y="8547"/>
                </a:cubicBezTo>
                <a:cubicBezTo>
                  <a:pt x="21147" y="8009"/>
                  <a:pt x="21510" y="7179"/>
                  <a:pt x="21520" y="6366"/>
                </a:cubicBezTo>
                <a:cubicBezTo>
                  <a:pt x="21526" y="5878"/>
                  <a:pt x="21404" y="5395"/>
                  <a:pt x="21143" y="4985"/>
                </a:cubicBezTo>
                <a:cubicBezTo>
                  <a:pt x="20410" y="3830"/>
                  <a:pt x="19319" y="3932"/>
                  <a:pt x="17620" y="5316"/>
                </a:cubicBezTo>
                <a:cubicBezTo>
                  <a:pt x="16960" y="5853"/>
                  <a:pt x="16918" y="5873"/>
                  <a:pt x="16630" y="5744"/>
                </a:cubicBezTo>
                <a:cubicBezTo>
                  <a:pt x="16030" y="5478"/>
                  <a:pt x="15415" y="5622"/>
                  <a:pt x="14872" y="6159"/>
                </a:cubicBezTo>
                <a:lnTo>
                  <a:pt x="14609" y="6422"/>
                </a:lnTo>
                <a:lnTo>
                  <a:pt x="14267" y="5570"/>
                </a:lnTo>
                <a:cubicBezTo>
                  <a:pt x="13128" y="2722"/>
                  <a:pt x="11036" y="702"/>
                  <a:pt x="8631" y="128"/>
                </a:cubicBezTo>
                <a:cubicBezTo>
                  <a:pt x="8308" y="51"/>
                  <a:pt x="7978" y="10"/>
                  <a:pt x="7645" y="2"/>
                </a:cubicBezTo>
                <a:close/>
              </a:path>
            </a:pathLst>
          </a:custGeom>
          <a:ln w="12700">
            <a:miter lim="400000"/>
          </a:ln>
        </p:spPr>
      </p:pic>
    </p:spTree>
    <p:extLst>
      <p:ext uri="{BB962C8B-B14F-4D97-AF65-F5344CB8AC3E}">
        <p14:creationId xmlns:p14="http://schemas.microsoft.com/office/powerpoint/2010/main" val="41402430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Know You’re a Dominant </a:t>
            </a:r>
            <a:r>
              <a:rPr lang="en-US" dirty="0" smtClean="0"/>
              <a:t>When</a:t>
            </a:r>
            <a:r>
              <a:rPr lang="en-US" dirty="0" smtClean="0"/>
              <a:t>…</a:t>
            </a:r>
            <a:endParaRPr lang="en-US" dirty="0"/>
          </a:p>
        </p:txBody>
      </p:sp>
      <p:sp>
        <p:nvSpPr>
          <p:cNvPr id="3" name="Content Placeholder 2"/>
          <p:cNvSpPr>
            <a:spLocks noGrp="1"/>
          </p:cNvSpPr>
          <p:nvPr>
            <p:ph idx="1"/>
          </p:nvPr>
        </p:nvSpPr>
        <p:spPr/>
        <p:txBody>
          <a:bodyPr>
            <a:normAutofit/>
          </a:bodyPr>
          <a:lstStyle/>
          <a:p>
            <a:pPr marL="0" indent="0" algn="ctr">
              <a:buNone/>
            </a:pPr>
            <a:r>
              <a:rPr lang="en-US" dirty="0" smtClean="0"/>
              <a:t>You feel the urge to direct traffic at 5:00 PM</a:t>
            </a:r>
          </a:p>
        </p:txBody>
      </p:sp>
      <p:pic>
        <p:nvPicPr>
          <p:cNvPr id="4" name="Image" descr="Image"/>
          <p:cNvPicPr>
            <a:picLocks noChangeAspect="1"/>
          </p:cNvPicPr>
          <p:nvPr/>
        </p:nvPicPr>
        <p:blipFill>
          <a:blip r:embed="rId2">
            <a:extLst/>
          </a:blip>
          <a:stretch>
            <a:fillRect/>
          </a:stretch>
        </p:blipFill>
        <p:spPr>
          <a:xfrm>
            <a:off x="6324600" y="2266950"/>
            <a:ext cx="2101477" cy="1752599"/>
          </a:xfrm>
          <a:prstGeom prst="rect">
            <a:avLst/>
          </a:prstGeom>
          <a:ln w="25400">
            <a:miter lim="400000"/>
          </a:ln>
          <a:effectLst>
            <a:reflection stA="50000" endPos="40000" dir="5400000" sy="-100000" algn="bl" rotWithShape="0"/>
          </a:effectLst>
        </p:spPr>
      </p:pic>
    </p:spTree>
    <p:extLst>
      <p:ext uri="{BB962C8B-B14F-4D97-AF65-F5344CB8AC3E}">
        <p14:creationId xmlns:p14="http://schemas.microsoft.com/office/powerpoint/2010/main" val="16422396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Know You’re a Dominant </a:t>
            </a:r>
            <a:r>
              <a:rPr lang="en-US" dirty="0" smtClean="0"/>
              <a:t>When</a:t>
            </a:r>
            <a:r>
              <a:rPr lang="en-US" dirty="0" smtClean="0"/>
              <a:t>…</a:t>
            </a:r>
            <a:endParaRPr lang="en-US" dirty="0"/>
          </a:p>
        </p:txBody>
      </p:sp>
      <p:sp>
        <p:nvSpPr>
          <p:cNvPr id="3" name="Content Placeholder 2"/>
          <p:cNvSpPr>
            <a:spLocks noGrp="1"/>
          </p:cNvSpPr>
          <p:nvPr>
            <p:ph idx="1"/>
          </p:nvPr>
        </p:nvSpPr>
        <p:spPr/>
        <p:txBody>
          <a:bodyPr>
            <a:normAutofit/>
          </a:bodyPr>
          <a:lstStyle/>
          <a:p>
            <a:pPr marL="0" indent="0" algn="ctr">
              <a:buNone/>
            </a:pPr>
            <a:r>
              <a:rPr lang="en-US" dirty="0" smtClean="0"/>
              <a:t>You reminisce about the good old days when it was legal to duel with guns to settle arguments</a:t>
            </a:r>
          </a:p>
        </p:txBody>
      </p:sp>
      <p:pic>
        <p:nvPicPr>
          <p:cNvPr id="4" name="Image" descr="Image"/>
          <p:cNvPicPr>
            <a:picLocks noChangeAspect="1"/>
          </p:cNvPicPr>
          <p:nvPr/>
        </p:nvPicPr>
        <p:blipFill>
          <a:blip r:embed="rId2">
            <a:extLst/>
          </a:blip>
          <a:stretch>
            <a:fillRect/>
          </a:stretch>
        </p:blipFill>
        <p:spPr>
          <a:xfrm>
            <a:off x="838200" y="2716955"/>
            <a:ext cx="1915370" cy="1915370"/>
          </a:xfrm>
          <a:prstGeom prst="rect">
            <a:avLst/>
          </a:prstGeom>
          <a:ln w="12700">
            <a:miter lim="400000"/>
          </a:ln>
        </p:spPr>
      </p:pic>
    </p:spTree>
    <p:extLst>
      <p:ext uri="{BB962C8B-B14F-4D97-AF65-F5344CB8AC3E}">
        <p14:creationId xmlns:p14="http://schemas.microsoft.com/office/powerpoint/2010/main" val="29934362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Know You’re a Dominant </a:t>
            </a:r>
            <a:r>
              <a:rPr lang="en-US" dirty="0" smtClean="0"/>
              <a:t>When</a:t>
            </a:r>
            <a:r>
              <a:rPr lang="en-US" dirty="0" smtClean="0"/>
              <a:t>…</a:t>
            </a:r>
            <a:endParaRPr lang="en-US" dirty="0"/>
          </a:p>
        </p:txBody>
      </p:sp>
      <p:sp>
        <p:nvSpPr>
          <p:cNvPr id="3" name="Content Placeholder 2"/>
          <p:cNvSpPr>
            <a:spLocks noGrp="1"/>
          </p:cNvSpPr>
          <p:nvPr>
            <p:ph idx="1"/>
          </p:nvPr>
        </p:nvSpPr>
        <p:spPr/>
        <p:txBody>
          <a:bodyPr>
            <a:normAutofit/>
          </a:bodyPr>
          <a:lstStyle/>
          <a:p>
            <a:pPr marL="0" indent="0" algn="ctr">
              <a:buNone/>
            </a:pPr>
            <a:r>
              <a:rPr lang="en-US" dirty="0" smtClean="0"/>
              <a:t>You arrive at work at 8:00 AM and by 8:03 no one is speaking with you</a:t>
            </a:r>
            <a:endParaRPr lang="en-US" dirty="0"/>
          </a:p>
        </p:txBody>
      </p:sp>
      <p:pic>
        <p:nvPicPr>
          <p:cNvPr id="4" name="Image" descr="Image"/>
          <p:cNvPicPr>
            <a:picLocks noChangeAspect="1"/>
          </p:cNvPicPr>
          <p:nvPr/>
        </p:nvPicPr>
        <p:blipFill>
          <a:blip r:embed="rId2">
            <a:extLst/>
          </a:blip>
          <a:stretch>
            <a:fillRect/>
          </a:stretch>
        </p:blipFill>
        <p:spPr>
          <a:xfrm>
            <a:off x="6858000" y="2647950"/>
            <a:ext cx="1422401" cy="1422401"/>
          </a:xfrm>
          <a:prstGeom prst="rect">
            <a:avLst/>
          </a:prstGeom>
          <a:ln w="25400">
            <a:miter lim="400000"/>
          </a:ln>
          <a:effectLst>
            <a:reflection stA="50000" endPos="40000" dir="5400000" sy="-100000" algn="bl" rotWithShape="0"/>
          </a:effectLst>
        </p:spPr>
      </p:pic>
    </p:spTree>
    <p:extLst>
      <p:ext uri="{BB962C8B-B14F-4D97-AF65-F5344CB8AC3E}">
        <p14:creationId xmlns:p14="http://schemas.microsoft.com/office/powerpoint/2010/main" val="41082295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05978"/>
            <a:ext cx="7086600" cy="857250"/>
          </a:xfrm>
        </p:spPr>
        <p:txBody>
          <a:bodyPr>
            <a:normAutofit fontScale="90000"/>
          </a:bodyPr>
          <a:lstStyle/>
          <a:p>
            <a:r>
              <a:rPr lang="en-US" dirty="0" smtClean="0"/>
              <a:t>Page 37 – Expressives Act Like</a:t>
            </a:r>
            <a:endParaRPr lang="en-US" dirty="0"/>
          </a:p>
        </p:txBody>
      </p:sp>
      <p:grpSp>
        <p:nvGrpSpPr>
          <p:cNvPr id="10" name="Group 9"/>
          <p:cNvGrpSpPr/>
          <p:nvPr/>
        </p:nvGrpSpPr>
        <p:grpSpPr>
          <a:xfrm>
            <a:off x="1492489" y="1504950"/>
            <a:ext cx="6520973" cy="1948160"/>
            <a:chOff x="2165827" y="1109148"/>
            <a:chExt cx="6520973" cy="1948160"/>
          </a:xfrm>
        </p:grpSpPr>
        <p:grpSp>
          <p:nvGrpSpPr>
            <p:cNvPr id="5" name="Group 4"/>
            <p:cNvGrpSpPr/>
            <p:nvPr/>
          </p:nvGrpSpPr>
          <p:grpSpPr>
            <a:xfrm>
              <a:off x="2165827" y="1109148"/>
              <a:ext cx="1263173" cy="1948160"/>
              <a:chOff x="2165827" y="1114439"/>
              <a:chExt cx="1263173" cy="1948160"/>
            </a:xfrm>
          </p:grpSpPr>
          <p:pic>
            <p:nvPicPr>
              <p:cNvPr id="12" name="Image" descr="Image"/>
              <p:cNvPicPr>
                <a:picLocks noChangeAspect="1"/>
              </p:cNvPicPr>
              <p:nvPr/>
            </p:nvPicPr>
            <p:blipFill>
              <a:blip r:embed="rId2">
                <a:extLst/>
              </a:blip>
              <a:srcRect b="6928"/>
              <a:stretch>
                <a:fillRect/>
              </a:stretch>
            </p:blipFill>
            <p:spPr>
              <a:xfrm>
                <a:off x="2165827" y="1114439"/>
                <a:ext cx="1263173" cy="1371600"/>
              </a:xfrm>
              <a:prstGeom prst="rect">
                <a:avLst/>
              </a:prstGeom>
              <a:ln w="12700">
                <a:miter lim="400000"/>
              </a:ln>
            </p:spPr>
          </p:pic>
          <p:sp>
            <p:nvSpPr>
              <p:cNvPr id="19" name="TextBox 18"/>
              <p:cNvSpPr txBox="1"/>
              <p:nvPr/>
            </p:nvSpPr>
            <p:spPr>
              <a:xfrm>
                <a:off x="2233469" y="2416268"/>
                <a:ext cx="1127889" cy="646331"/>
              </a:xfrm>
              <a:prstGeom prst="rect">
                <a:avLst/>
              </a:prstGeom>
              <a:solidFill>
                <a:srgbClr val="FF9933"/>
              </a:solidFill>
            </p:spPr>
            <p:txBody>
              <a:bodyPr wrap="square" rtlCol="0">
                <a:spAutoFit/>
              </a:bodyPr>
              <a:lstStyle/>
              <a:p>
                <a:pPr algn="ctr"/>
                <a:r>
                  <a:rPr lang="en-US" dirty="0" smtClean="0">
                    <a:solidFill>
                      <a:schemeClr val="bg1"/>
                    </a:solidFill>
                  </a:rPr>
                  <a:t>Jim</a:t>
                </a:r>
                <a:br>
                  <a:rPr lang="en-US" dirty="0" smtClean="0">
                    <a:solidFill>
                      <a:schemeClr val="bg1"/>
                    </a:solidFill>
                  </a:rPr>
                </a:br>
                <a:r>
                  <a:rPr lang="en-US" dirty="0" smtClean="0">
                    <a:solidFill>
                      <a:schemeClr val="bg1"/>
                    </a:solidFill>
                  </a:rPr>
                  <a:t>Carrey</a:t>
                </a:r>
                <a:endParaRPr lang="en-US" dirty="0">
                  <a:solidFill>
                    <a:schemeClr val="bg1"/>
                  </a:solidFill>
                </a:endParaRPr>
              </a:p>
            </p:txBody>
          </p:sp>
        </p:grpSp>
        <p:grpSp>
          <p:nvGrpSpPr>
            <p:cNvPr id="7" name="Group 6"/>
            <p:cNvGrpSpPr/>
            <p:nvPr/>
          </p:nvGrpSpPr>
          <p:grpSpPr>
            <a:xfrm>
              <a:off x="5579007" y="1109148"/>
              <a:ext cx="1356851" cy="1948160"/>
              <a:chOff x="5577349" y="1119732"/>
              <a:chExt cx="1356851" cy="1948160"/>
            </a:xfrm>
          </p:grpSpPr>
          <p:pic>
            <p:nvPicPr>
              <p:cNvPr id="14" name="Image" descr="Image"/>
              <p:cNvPicPr>
                <a:picLocks noChangeAspect="1"/>
              </p:cNvPicPr>
              <p:nvPr/>
            </p:nvPicPr>
            <p:blipFill>
              <a:blip r:embed="rId3">
                <a:extLst/>
              </a:blip>
              <a:srcRect l="12903" r="12903"/>
              <a:stretch>
                <a:fillRect/>
              </a:stretch>
            </p:blipFill>
            <p:spPr>
              <a:xfrm>
                <a:off x="5577349" y="1119732"/>
                <a:ext cx="1356851" cy="1371600"/>
              </a:xfrm>
              <a:prstGeom prst="rect">
                <a:avLst/>
              </a:prstGeom>
              <a:ln w="12700">
                <a:miter lim="400000"/>
              </a:ln>
            </p:spPr>
          </p:pic>
          <p:sp>
            <p:nvSpPr>
              <p:cNvPr id="21" name="TextBox 20"/>
              <p:cNvSpPr txBox="1"/>
              <p:nvPr/>
            </p:nvSpPr>
            <p:spPr>
              <a:xfrm>
                <a:off x="5691830" y="2421561"/>
                <a:ext cx="1127889" cy="646331"/>
              </a:xfrm>
              <a:prstGeom prst="rect">
                <a:avLst/>
              </a:prstGeom>
              <a:solidFill>
                <a:srgbClr val="FF9933"/>
              </a:solidFill>
            </p:spPr>
            <p:txBody>
              <a:bodyPr wrap="square" rtlCol="0">
                <a:spAutoFit/>
              </a:bodyPr>
              <a:lstStyle/>
              <a:p>
                <a:pPr algn="ctr"/>
                <a:r>
                  <a:rPr lang="en-US" dirty="0" smtClean="0">
                    <a:solidFill>
                      <a:schemeClr val="bg1"/>
                    </a:solidFill>
                  </a:rPr>
                  <a:t>Julia Roberts</a:t>
                </a:r>
                <a:endParaRPr lang="en-US" dirty="0">
                  <a:solidFill>
                    <a:schemeClr val="bg1"/>
                  </a:solidFill>
                </a:endParaRPr>
              </a:p>
            </p:txBody>
          </p:sp>
        </p:grpSp>
        <p:grpSp>
          <p:nvGrpSpPr>
            <p:cNvPr id="6" name="Group 5"/>
            <p:cNvGrpSpPr/>
            <p:nvPr/>
          </p:nvGrpSpPr>
          <p:grpSpPr>
            <a:xfrm>
              <a:off x="3828920" y="1109148"/>
              <a:ext cx="1350167" cy="1948160"/>
              <a:chOff x="3810000" y="1110016"/>
              <a:chExt cx="1350167" cy="1948160"/>
            </a:xfrm>
          </p:grpSpPr>
          <p:pic>
            <p:nvPicPr>
              <p:cNvPr id="13" name="Image" descr="Image"/>
              <p:cNvPicPr>
                <a:picLocks noChangeAspect="1"/>
              </p:cNvPicPr>
              <p:nvPr/>
            </p:nvPicPr>
            <p:blipFill>
              <a:blip r:embed="rId4">
                <a:extLst/>
              </a:blip>
              <a:srcRect l="11553" r="15962" b="1820"/>
              <a:stretch>
                <a:fillRect/>
              </a:stretch>
            </p:blipFill>
            <p:spPr>
              <a:xfrm>
                <a:off x="3810000" y="1110016"/>
                <a:ext cx="1350167" cy="1371600"/>
              </a:xfrm>
              <a:prstGeom prst="rect">
                <a:avLst/>
              </a:prstGeom>
              <a:ln w="12700">
                <a:miter lim="400000"/>
              </a:ln>
            </p:spPr>
          </p:pic>
          <p:sp>
            <p:nvSpPr>
              <p:cNvPr id="22" name="TextBox 21"/>
              <p:cNvSpPr txBox="1"/>
              <p:nvPr/>
            </p:nvSpPr>
            <p:spPr>
              <a:xfrm>
                <a:off x="3921139" y="2411845"/>
                <a:ext cx="1127889" cy="646331"/>
              </a:xfrm>
              <a:prstGeom prst="rect">
                <a:avLst/>
              </a:prstGeom>
              <a:solidFill>
                <a:srgbClr val="FF9933"/>
              </a:solidFill>
            </p:spPr>
            <p:txBody>
              <a:bodyPr wrap="square" rtlCol="0">
                <a:spAutoFit/>
              </a:bodyPr>
              <a:lstStyle/>
              <a:p>
                <a:pPr algn="ctr"/>
                <a:r>
                  <a:rPr lang="en-US" dirty="0" smtClean="0">
                    <a:solidFill>
                      <a:schemeClr val="bg1"/>
                    </a:solidFill>
                  </a:rPr>
                  <a:t>Jay</a:t>
                </a:r>
                <a:br>
                  <a:rPr lang="en-US" dirty="0" smtClean="0">
                    <a:solidFill>
                      <a:schemeClr val="bg1"/>
                    </a:solidFill>
                  </a:rPr>
                </a:br>
                <a:r>
                  <a:rPr lang="en-US" dirty="0" smtClean="0">
                    <a:solidFill>
                      <a:schemeClr val="bg1"/>
                    </a:solidFill>
                  </a:rPr>
                  <a:t>Leno</a:t>
                </a:r>
                <a:endParaRPr lang="en-US" dirty="0">
                  <a:solidFill>
                    <a:schemeClr val="bg1"/>
                  </a:solidFill>
                </a:endParaRPr>
              </a:p>
            </p:txBody>
          </p:sp>
        </p:grpSp>
        <p:grpSp>
          <p:nvGrpSpPr>
            <p:cNvPr id="9" name="Group 8"/>
            <p:cNvGrpSpPr/>
            <p:nvPr/>
          </p:nvGrpSpPr>
          <p:grpSpPr>
            <a:xfrm>
              <a:off x="7335778" y="1109148"/>
              <a:ext cx="1351022" cy="1948160"/>
              <a:chOff x="7335778" y="1109148"/>
              <a:chExt cx="1351022" cy="1948160"/>
            </a:xfrm>
          </p:grpSpPr>
          <p:pic>
            <p:nvPicPr>
              <p:cNvPr id="16" name="Image" descr="Image"/>
              <p:cNvPicPr>
                <a:picLocks noChangeAspect="1"/>
              </p:cNvPicPr>
              <p:nvPr/>
            </p:nvPicPr>
            <p:blipFill>
              <a:blip r:embed="rId5">
                <a:extLst/>
              </a:blip>
              <a:srcRect l="17166" r="17166"/>
              <a:stretch>
                <a:fillRect/>
              </a:stretch>
            </p:blipFill>
            <p:spPr>
              <a:xfrm>
                <a:off x="7335778" y="1109148"/>
                <a:ext cx="1351022" cy="1371600"/>
              </a:xfrm>
              <a:prstGeom prst="rect">
                <a:avLst/>
              </a:prstGeom>
              <a:ln w="12700">
                <a:miter lim="400000"/>
              </a:ln>
            </p:spPr>
          </p:pic>
          <p:sp>
            <p:nvSpPr>
              <p:cNvPr id="23" name="TextBox 22"/>
              <p:cNvSpPr txBox="1"/>
              <p:nvPr/>
            </p:nvSpPr>
            <p:spPr>
              <a:xfrm>
                <a:off x="7447345" y="2410977"/>
                <a:ext cx="1127889" cy="646331"/>
              </a:xfrm>
              <a:prstGeom prst="rect">
                <a:avLst/>
              </a:prstGeom>
              <a:solidFill>
                <a:srgbClr val="FF9933"/>
              </a:solidFill>
            </p:spPr>
            <p:txBody>
              <a:bodyPr wrap="square" rtlCol="0">
                <a:spAutoFit/>
              </a:bodyPr>
              <a:lstStyle/>
              <a:p>
                <a:pPr algn="ctr"/>
                <a:r>
                  <a:rPr lang="en-US" dirty="0" smtClean="0">
                    <a:solidFill>
                      <a:schemeClr val="bg1"/>
                    </a:solidFill>
                  </a:rPr>
                  <a:t>Eddie Murphy</a:t>
                </a:r>
                <a:endParaRPr lang="en-US" dirty="0">
                  <a:solidFill>
                    <a:schemeClr val="bg1"/>
                  </a:solidFill>
                </a:endParaRPr>
              </a:p>
            </p:txBody>
          </p:sp>
        </p:grpSp>
      </p:grpSp>
      <p:sp>
        <p:nvSpPr>
          <p:cNvPr id="17" name="TextBox 16"/>
          <p:cNvSpPr txBox="1"/>
          <p:nvPr/>
        </p:nvSpPr>
        <p:spPr>
          <a:xfrm>
            <a:off x="990600" y="3714750"/>
            <a:ext cx="7524750" cy="1015663"/>
          </a:xfrm>
          <a:prstGeom prst="rect">
            <a:avLst/>
          </a:prstGeom>
          <a:noFill/>
        </p:spPr>
        <p:txBody>
          <a:bodyPr wrap="square" rtlCol="0">
            <a:spAutoFit/>
          </a:bodyPr>
          <a:lstStyle/>
          <a:p>
            <a:pPr algn="ctr"/>
            <a:r>
              <a:rPr lang="en-US" sz="2000" dirty="0" smtClean="0">
                <a:solidFill>
                  <a:schemeClr val="accent5">
                    <a:lumMod val="75000"/>
                  </a:schemeClr>
                </a:solidFill>
              </a:rPr>
              <a:t>19%; Touch; Center Stage; Smile; Animated; </a:t>
            </a:r>
          </a:p>
          <a:p>
            <a:pPr algn="ctr"/>
            <a:r>
              <a:rPr lang="en-US" sz="2000" dirty="0" smtClean="0">
                <a:solidFill>
                  <a:schemeClr val="accent5">
                    <a:lumMod val="75000"/>
                  </a:schemeClr>
                </a:solidFill>
              </a:rPr>
              <a:t>Overcommit; Big Picture vs. Details to Get There; </a:t>
            </a:r>
          </a:p>
          <a:p>
            <a:pPr algn="ctr"/>
            <a:r>
              <a:rPr lang="en-US" sz="2000" dirty="0" smtClean="0">
                <a:solidFill>
                  <a:schemeClr val="accent5">
                    <a:lumMod val="75000"/>
                  </a:schemeClr>
                </a:solidFill>
              </a:rPr>
              <a:t>Look Good; Roller Coaster</a:t>
            </a:r>
          </a:p>
        </p:txBody>
      </p:sp>
    </p:spTree>
    <p:extLst>
      <p:ext uri="{BB962C8B-B14F-4D97-AF65-F5344CB8AC3E}">
        <p14:creationId xmlns:p14="http://schemas.microsoft.com/office/powerpoint/2010/main" val="5444232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Page 38 – Recognize the Expressive</a:t>
            </a:r>
            <a:endParaRPr lang="en-US" dirty="0"/>
          </a:p>
        </p:txBody>
      </p:sp>
      <p:sp>
        <p:nvSpPr>
          <p:cNvPr id="4" name="Content Placeholder 3"/>
          <p:cNvSpPr>
            <a:spLocks noGrp="1"/>
          </p:cNvSpPr>
          <p:nvPr>
            <p:ph sz="half" idx="1"/>
          </p:nvPr>
        </p:nvSpPr>
        <p:spPr/>
        <p:txBody>
          <a:bodyPr/>
          <a:lstStyle/>
          <a:p>
            <a:pPr marL="0" indent="0">
              <a:buNone/>
            </a:pPr>
            <a:r>
              <a:rPr lang="en-US" dirty="0" smtClean="0"/>
              <a:t>High Assertiveness</a:t>
            </a:r>
          </a:p>
          <a:p>
            <a:pPr marL="457200" indent="-457200">
              <a:buFont typeface="+mj-lt"/>
              <a:buAutoNum type="arabicPeriod"/>
            </a:pPr>
            <a:r>
              <a:rPr lang="en-US" dirty="0" smtClean="0"/>
              <a:t>Faster</a:t>
            </a:r>
          </a:p>
          <a:p>
            <a:pPr marL="457200" indent="-457200">
              <a:buFont typeface="+mj-lt"/>
              <a:buAutoNum type="arabicPeriod"/>
            </a:pPr>
            <a:r>
              <a:rPr lang="en-US" dirty="0" smtClean="0"/>
              <a:t>Unlimited Energy</a:t>
            </a:r>
          </a:p>
          <a:p>
            <a:pPr marL="457200" indent="-457200">
              <a:buFont typeface="+mj-lt"/>
              <a:buAutoNum type="arabicPeriod"/>
            </a:pPr>
            <a:r>
              <a:rPr lang="en-US" dirty="0" smtClean="0"/>
              <a:t>Emotion</a:t>
            </a:r>
          </a:p>
          <a:p>
            <a:pPr marL="457200" indent="-457200">
              <a:buFont typeface="+mj-lt"/>
              <a:buAutoNum type="arabicPeriod"/>
            </a:pPr>
            <a:r>
              <a:rPr lang="en-US" dirty="0" smtClean="0"/>
              <a:t>Quickly</a:t>
            </a:r>
          </a:p>
          <a:p>
            <a:pPr marL="457200" indent="-457200">
              <a:buFont typeface="+mj-lt"/>
              <a:buAutoNum type="arabicPeriod"/>
            </a:pPr>
            <a:r>
              <a:rPr lang="en-US" dirty="0" smtClean="0"/>
              <a:t>Pressure</a:t>
            </a:r>
            <a:endParaRPr lang="en-US" dirty="0"/>
          </a:p>
        </p:txBody>
      </p:sp>
      <p:pic>
        <p:nvPicPr>
          <p:cNvPr id="6" name="Image" descr="Image"/>
          <p:cNvPicPr>
            <a:picLocks noGrp="1" noChangeAspect="1"/>
          </p:cNvPicPr>
          <p:nvPr>
            <p:ph sz="half" idx="2"/>
          </p:nvPr>
        </p:nvPicPr>
        <p:blipFill>
          <a:blip r:embed="rId2">
            <a:extLst/>
          </a:blip>
          <a:stretch>
            <a:fillRect/>
          </a:stretch>
        </p:blipFill>
        <p:spPr>
          <a:xfrm>
            <a:off x="5183641" y="1370013"/>
            <a:ext cx="2796267" cy="3262312"/>
          </a:xfrm>
          <a:prstGeom prst="rect">
            <a:avLst/>
          </a:prstGeom>
          <a:ln w="12700">
            <a:miter lim="400000"/>
          </a:ln>
        </p:spPr>
      </p:pic>
    </p:spTree>
    <p:extLst>
      <p:ext uri="{BB962C8B-B14F-4D97-AF65-F5344CB8AC3E}">
        <p14:creationId xmlns:p14="http://schemas.microsoft.com/office/powerpoint/2010/main" val="24419998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38 – Recognize the Expressive</a:t>
            </a:r>
            <a:endParaRPr lang="en-US" dirty="0"/>
          </a:p>
        </p:txBody>
      </p:sp>
      <p:sp>
        <p:nvSpPr>
          <p:cNvPr id="3" name="Content Placeholder 2"/>
          <p:cNvSpPr>
            <a:spLocks noGrp="1"/>
          </p:cNvSpPr>
          <p:nvPr>
            <p:ph sz="half" idx="1"/>
          </p:nvPr>
        </p:nvSpPr>
        <p:spPr/>
        <p:txBody>
          <a:bodyPr/>
          <a:lstStyle/>
          <a:p>
            <a:pPr marL="0" indent="0">
              <a:buNone/>
            </a:pPr>
            <a:r>
              <a:rPr lang="en-US" dirty="0" smtClean="0"/>
              <a:t>High Responsiveness</a:t>
            </a:r>
          </a:p>
          <a:p>
            <a:pPr marL="457200" indent="-457200">
              <a:buFont typeface="+mj-lt"/>
              <a:buAutoNum type="arabicPeriod"/>
            </a:pPr>
            <a:r>
              <a:rPr lang="en-US" dirty="0" smtClean="0"/>
              <a:t>Broad Range</a:t>
            </a:r>
          </a:p>
          <a:p>
            <a:pPr marL="457200" indent="-457200">
              <a:buFont typeface="+mj-lt"/>
              <a:buAutoNum type="arabicPeriod"/>
            </a:pPr>
            <a:r>
              <a:rPr lang="en-US" dirty="0" smtClean="0"/>
              <a:t>Playful</a:t>
            </a:r>
          </a:p>
          <a:p>
            <a:pPr marL="457200" indent="-457200">
              <a:buFont typeface="+mj-lt"/>
              <a:buAutoNum type="arabicPeriod"/>
            </a:pPr>
            <a:r>
              <a:rPr lang="en-US" dirty="0" smtClean="0"/>
              <a:t>Wander From</a:t>
            </a:r>
          </a:p>
          <a:p>
            <a:pPr marL="457200" indent="-457200">
              <a:buFont typeface="+mj-lt"/>
              <a:buAutoNum type="arabicPeriod"/>
            </a:pPr>
            <a:r>
              <a:rPr lang="en-US" dirty="0" smtClean="0"/>
              <a:t>Disclose</a:t>
            </a:r>
          </a:p>
          <a:p>
            <a:pPr marL="457200" indent="-457200">
              <a:buFont typeface="+mj-lt"/>
              <a:buAutoNum type="arabicPeriod"/>
            </a:pPr>
            <a:r>
              <a:rPr lang="en-US" dirty="0" smtClean="0"/>
              <a:t>Opinions</a:t>
            </a:r>
            <a:endParaRPr lang="en-US" dirty="0"/>
          </a:p>
        </p:txBody>
      </p:sp>
      <p:pic>
        <p:nvPicPr>
          <p:cNvPr id="5" name="Image" descr="Image"/>
          <p:cNvPicPr>
            <a:picLocks noGrp="1" noChangeAspect="1"/>
          </p:cNvPicPr>
          <p:nvPr>
            <p:ph sz="half" idx="2"/>
          </p:nvPr>
        </p:nvPicPr>
        <p:blipFill>
          <a:blip r:embed="rId2">
            <a:extLst/>
          </a:blip>
          <a:stretch>
            <a:fillRect/>
          </a:stretch>
        </p:blipFill>
        <p:spPr>
          <a:xfrm>
            <a:off x="4648200" y="1550988"/>
            <a:ext cx="3867150" cy="2900362"/>
          </a:xfrm>
          <a:prstGeom prst="rect">
            <a:avLst/>
          </a:prstGeom>
          <a:ln w="12700">
            <a:miter lim="400000"/>
          </a:ln>
        </p:spPr>
      </p:pic>
    </p:spTree>
    <p:extLst>
      <p:ext uri="{BB962C8B-B14F-4D97-AF65-F5344CB8AC3E}">
        <p14:creationId xmlns:p14="http://schemas.microsoft.com/office/powerpoint/2010/main" val="19441322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39 – When Working with Expressives</a:t>
            </a:r>
            <a:endParaRPr lang="en-US" dirty="0"/>
          </a:p>
        </p:txBody>
      </p:sp>
      <p:sp>
        <p:nvSpPr>
          <p:cNvPr id="3" name="Content Placeholder 2"/>
          <p:cNvSpPr>
            <a:spLocks noGrp="1"/>
          </p:cNvSpPr>
          <p:nvPr>
            <p:ph sz="half" idx="1"/>
          </p:nvPr>
        </p:nvSpPr>
        <p:spPr/>
        <p:txBody>
          <a:bodyPr/>
          <a:lstStyle/>
          <a:p>
            <a:pPr marL="457200" indent="-457200">
              <a:buFont typeface="+mj-lt"/>
              <a:buAutoNum type="arabicPeriod"/>
            </a:pPr>
            <a:r>
              <a:rPr lang="en-US" dirty="0" smtClean="0"/>
              <a:t>Paraphrase and playback agreements and understandings</a:t>
            </a:r>
          </a:p>
          <a:p>
            <a:pPr marL="457200" indent="-457200">
              <a:buFont typeface="+mj-lt"/>
              <a:buAutoNum type="arabicPeriod"/>
            </a:pPr>
            <a:r>
              <a:rPr lang="en-US" dirty="0" smtClean="0"/>
              <a:t>Give them the big picture first</a:t>
            </a:r>
            <a:endParaRPr lang="en-US" dirty="0"/>
          </a:p>
        </p:txBody>
      </p:sp>
      <p:pic>
        <p:nvPicPr>
          <p:cNvPr id="5" name="Image" descr="Image"/>
          <p:cNvPicPr>
            <a:picLocks noGrp="1" noChangeAspect="1"/>
          </p:cNvPicPr>
          <p:nvPr>
            <p:ph sz="half" idx="2"/>
          </p:nvPr>
        </p:nvPicPr>
        <p:blipFill>
          <a:blip r:embed="rId2">
            <a:extLst/>
          </a:blip>
          <a:stretch>
            <a:fillRect/>
          </a:stretch>
        </p:blipFill>
        <p:spPr>
          <a:xfrm>
            <a:off x="4676775" y="1572419"/>
            <a:ext cx="3810000" cy="2857500"/>
          </a:xfrm>
          <a:prstGeom prst="rect">
            <a:avLst/>
          </a:prstGeom>
          <a:ln w="12700">
            <a:miter lim="400000"/>
          </a:ln>
        </p:spPr>
      </p:pic>
    </p:spTree>
    <p:extLst>
      <p:ext uri="{BB962C8B-B14F-4D97-AF65-F5344CB8AC3E}">
        <p14:creationId xmlns:p14="http://schemas.microsoft.com/office/powerpoint/2010/main" val="11247838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39 – </a:t>
            </a:r>
            <a:r>
              <a:rPr lang="en-US" dirty="0" smtClean="0"/>
              <a:t>Expressives, When </a:t>
            </a:r>
            <a:r>
              <a:rPr lang="en-US" dirty="0" smtClean="0"/>
              <a:t>Working with Others</a:t>
            </a:r>
            <a:endParaRPr lang="en-US" dirty="0"/>
          </a:p>
        </p:txBody>
      </p:sp>
      <p:sp>
        <p:nvSpPr>
          <p:cNvPr id="3" name="Content Placeholder 2"/>
          <p:cNvSpPr>
            <a:spLocks noGrp="1"/>
          </p:cNvSpPr>
          <p:nvPr>
            <p:ph sz="half" idx="1"/>
          </p:nvPr>
        </p:nvSpPr>
        <p:spPr/>
        <p:txBody>
          <a:bodyPr>
            <a:normAutofit lnSpcReduction="10000"/>
          </a:bodyPr>
          <a:lstStyle/>
          <a:p>
            <a:pPr marL="457200" indent="-457200">
              <a:buFont typeface="+mj-lt"/>
              <a:buAutoNum type="arabicPeriod"/>
            </a:pPr>
            <a:r>
              <a:rPr lang="en-US" dirty="0" smtClean="0"/>
              <a:t>Tell others when you are thinking out loud</a:t>
            </a:r>
          </a:p>
          <a:p>
            <a:pPr marL="457200" indent="-457200">
              <a:buFont typeface="+mj-lt"/>
              <a:buAutoNum type="arabicPeriod"/>
            </a:pPr>
            <a:r>
              <a:rPr lang="en-US" dirty="0" smtClean="0"/>
              <a:t>Back up and restate commitments after confirming information and time frames</a:t>
            </a:r>
            <a:endParaRPr lang="en-US" dirty="0"/>
          </a:p>
        </p:txBody>
      </p:sp>
      <p:pic>
        <p:nvPicPr>
          <p:cNvPr id="5" name="Image" descr="Image"/>
          <p:cNvPicPr>
            <a:picLocks noGrp="1" noChangeAspect="1"/>
          </p:cNvPicPr>
          <p:nvPr>
            <p:ph sz="half" idx="2"/>
          </p:nvPr>
        </p:nvPicPr>
        <p:blipFill>
          <a:blip r:embed="rId2">
            <a:extLst/>
          </a:blip>
          <a:stretch>
            <a:fillRect/>
          </a:stretch>
        </p:blipFill>
        <p:spPr>
          <a:xfrm>
            <a:off x="4648200" y="1712119"/>
            <a:ext cx="3867150" cy="2578100"/>
          </a:xfrm>
        </p:spPr>
      </p:pic>
    </p:spTree>
    <p:extLst>
      <p:ext uri="{BB962C8B-B14F-4D97-AF65-F5344CB8AC3E}">
        <p14:creationId xmlns:p14="http://schemas.microsoft.com/office/powerpoint/2010/main" val="3014764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39 – Positive Perceptions</a:t>
            </a:r>
            <a:endParaRPr lang="en-US" dirty="0"/>
          </a:p>
        </p:txBody>
      </p:sp>
      <p:sp>
        <p:nvSpPr>
          <p:cNvPr id="3" name="Content Placeholder 2"/>
          <p:cNvSpPr>
            <a:spLocks noGrp="1"/>
          </p:cNvSpPr>
          <p:nvPr>
            <p:ph sz="half" idx="1"/>
          </p:nvPr>
        </p:nvSpPr>
        <p:spPr/>
        <p:txBody>
          <a:bodyPr/>
          <a:lstStyle/>
          <a:p>
            <a:pPr marL="514350" indent="-514350">
              <a:buFont typeface="+mj-lt"/>
              <a:buAutoNum type="alphaLcPeriod"/>
            </a:pPr>
            <a:r>
              <a:rPr lang="en-US" dirty="0" smtClean="0"/>
              <a:t>Gregarious</a:t>
            </a:r>
          </a:p>
          <a:p>
            <a:pPr marL="514350" indent="-514350">
              <a:buFont typeface="+mj-lt"/>
              <a:buAutoNum type="alphaLcPeriod"/>
            </a:pPr>
            <a:r>
              <a:rPr lang="en-US" dirty="0" smtClean="0"/>
              <a:t>Spontaneous</a:t>
            </a:r>
          </a:p>
          <a:p>
            <a:pPr marL="514350" indent="-514350">
              <a:buFont typeface="+mj-lt"/>
              <a:buAutoNum type="alphaLcPeriod"/>
            </a:pPr>
            <a:r>
              <a:rPr lang="en-US" dirty="0" smtClean="0"/>
              <a:t>Stimulating / Persuasive</a:t>
            </a:r>
          </a:p>
          <a:p>
            <a:pPr marL="514350" indent="-514350">
              <a:buFont typeface="+mj-lt"/>
              <a:buAutoNum type="alphaLcPeriod"/>
            </a:pPr>
            <a:r>
              <a:rPr lang="en-US" dirty="0" smtClean="0"/>
              <a:t>Enthusiastic / Fun Loving</a:t>
            </a:r>
            <a:endParaRPr lang="en-US" dirty="0"/>
          </a:p>
        </p:txBody>
      </p:sp>
      <p:pic>
        <p:nvPicPr>
          <p:cNvPr id="5" name="Image" descr="Image"/>
          <p:cNvPicPr>
            <a:picLocks noGrp="1" noChangeAspect="1"/>
          </p:cNvPicPr>
          <p:nvPr>
            <p:ph sz="half" idx="2"/>
          </p:nvPr>
        </p:nvPicPr>
        <p:blipFill>
          <a:blip r:embed="rId2">
            <a:extLst/>
          </a:blip>
          <a:stretch>
            <a:fillRect/>
          </a:stretch>
        </p:blipFill>
        <p:spPr>
          <a:xfrm>
            <a:off x="5183641" y="1370013"/>
            <a:ext cx="2796267" cy="3262312"/>
          </a:xfrm>
          <a:prstGeom prst="rect">
            <a:avLst/>
          </a:prstGeom>
          <a:ln w="12700">
            <a:miter lim="400000"/>
          </a:ln>
        </p:spPr>
      </p:pic>
    </p:spTree>
    <p:extLst>
      <p:ext uri="{BB962C8B-B14F-4D97-AF65-F5344CB8AC3E}">
        <p14:creationId xmlns:p14="http://schemas.microsoft.com/office/powerpoint/2010/main" val="7250083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Which is More </a:t>
            </a:r>
            <a:r>
              <a:rPr lang="en-US" dirty="0" smtClean="0"/>
              <a:t>Important in Communication?</a:t>
            </a:r>
            <a:endParaRPr lang="en-US" dirty="0"/>
          </a:p>
        </p:txBody>
      </p:sp>
      <p:sp>
        <p:nvSpPr>
          <p:cNvPr id="2" name="Content Placeholder 1"/>
          <p:cNvSpPr>
            <a:spLocks noGrp="1"/>
          </p:cNvSpPr>
          <p:nvPr>
            <p:ph idx="1"/>
          </p:nvPr>
        </p:nvSpPr>
        <p:spPr/>
        <p:txBody>
          <a:bodyPr/>
          <a:lstStyle/>
          <a:p>
            <a:pPr marL="0" indent="0" algn="ctr">
              <a:buNone/>
            </a:pPr>
            <a:r>
              <a:rPr lang="en-US" dirty="0" smtClean="0"/>
              <a:t>Reality 		or 		Perception</a:t>
            </a:r>
            <a:endParaRPr lang="en-US" dirty="0"/>
          </a:p>
        </p:txBody>
      </p:sp>
      <p:pic>
        <p:nvPicPr>
          <p:cNvPr id="18" name="Image" descr="Image"/>
          <p:cNvPicPr>
            <a:picLocks noChangeAspect="1"/>
          </p:cNvPicPr>
          <p:nvPr/>
        </p:nvPicPr>
        <p:blipFill>
          <a:blip r:embed="rId2">
            <a:extLst/>
          </a:blip>
          <a:srcRect l="9535" t="12620" r="11108" b="9388"/>
          <a:stretch>
            <a:fillRect/>
          </a:stretch>
        </p:blipFill>
        <p:spPr>
          <a:xfrm>
            <a:off x="2404067" y="2030414"/>
            <a:ext cx="3577973" cy="3071944"/>
          </a:xfrm>
          <a:custGeom>
            <a:avLst/>
            <a:gdLst/>
            <a:ahLst/>
            <a:cxnLst>
              <a:cxn ang="0">
                <a:pos x="wd2" y="hd2"/>
              </a:cxn>
              <a:cxn ang="5400000">
                <a:pos x="wd2" y="hd2"/>
              </a:cxn>
              <a:cxn ang="10800000">
                <a:pos x="wd2" y="hd2"/>
              </a:cxn>
              <a:cxn ang="16200000">
                <a:pos x="wd2" y="hd2"/>
              </a:cxn>
            </a:cxnLst>
            <a:rect l="0" t="0" r="r" b="b"/>
            <a:pathLst>
              <a:path w="21522" h="21599" extrusionOk="0">
                <a:moveTo>
                  <a:pt x="10597" y="0"/>
                </a:moveTo>
                <a:lnTo>
                  <a:pt x="10010" y="775"/>
                </a:lnTo>
                <a:cubicBezTo>
                  <a:pt x="9516" y="1427"/>
                  <a:pt x="9447" y="1617"/>
                  <a:pt x="9569" y="1992"/>
                </a:cubicBezTo>
                <a:cubicBezTo>
                  <a:pt x="9666" y="2290"/>
                  <a:pt x="9650" y="2569"/>
                  <a:pt x="9521" y="2840"/>
                </a:cubicBezTo>
                <a:cubicBezTo>
                  <a:pt x="9416" y="3061"/>
                  <a:pt x="9328" y="3310"/>
                  <a:pt x="9325" y="3390"/>
                </a:cubicBezTo>
                <a:cubicBezTo>
                  <a:pt x="9322" y="3470"/>
                  <a:pt x="9223" y="3602"/>
                  <a:pt x="9108" y="3685"/>
                </a:cubicBezTo>
                <a:cubicBezTo>
                  <a:pt x="8942" y="3806"/>
                  <a:pt x="8956" y="3864"/>
                  <a:pt x="9172" y="3962"/>
                </a:cubicBezTo>
                <a:cubicBezTo>
                  <a:pt x="9422" y="4074"/>
                  <a:pt x="9415" y="4119"/>
                  <a:pt x="9096" y="4467"/>
                </a:cubicBezTo>
                <a:cubicBezTo>
                  <a:pt x="8625" y="4981"/>
                  <a:pt x="8396" y="5712"/>
                  <a:pt x="8611" y="6016"/>
                </a:cubicBezTo>
                <a:cubicBezTo>
                  <a:pt x="8812" y="6300"/>
                  <a:pt x="8112" y="7030"/>
                  <a:pt x="7636" y="7030"/>
                </a:cubicBezTo>
                <a:cubicBezTo>
                  <a:pt x="7471" y="7030"/>
                  <a:pt x="6983" y="7216"/>
                  <a:pt x="6551" y="7444"/>
                </a:cubicBezTo>
                <a:cubicBezTo>
                  <a:pt x="5983" y="7745"/>
                  <a:pt x="5782" y="7945"/>
                  <a:pt x="5829" y="8169"/>
                </a:cubicBezTo>
                <a:cubicBezTo>
                  <a:pt x="5865" y="8340"/>
                  <a:pt x="5723" y="8666"/>
                  <a:pt x="5515" y="8894"/>
                </a:cubicBezTo>
                <a:lnTo>
                  <a:pt x="5139" y="9311"/>
                </a:lnTo>
                <a:lnTo>
                  <a:pt x="5495" y="9755"/>
                </a:lnTo>
                <a:lnTo>
                  <a:pt x="5849" y="10200"/>
                </a:lnTo>
                <a:lnTo>
                  <a:pt x="5471" y="10560"/>
                </a:lnTo>
                <a:cubicBezTo>
                  <a:pt x="5266" y="10755"/>
                  <a:pt x="5033" y="11295"/>
                  <a:pt x="4854" y="11926"/>
                </a:cubicBezTo>
                <a:cubicBezTo>
                  <a:pt x="4915" y="12091"/>
                  <a:pt x="4929" y="12293"/>
                  <a:pt x="4882" y="12511"/>
                </a:cubicBezTo>
                <a:cubicBezTo>
                  <a:pt x="4834" y="12734"/>
                  <a:pt x="4840" y="13001"/>
                  <a:pt x="4895" y="13104"/>
                </a:cubicBezTo>
                <a:cubicBezTo>
                  <a:pt x="5087" y="13467"/>
                  <a:pt x="5111" y="16243"/>
                  <a:pt x="4925" y="16414"/>
                </a:cubicBezTo>
                <a:cubicBezTo>
                  <a:pt x="4826" y="16505"/>
                  <a:pt x="4404" y="16631"/>
                  <a:pt x="3985" y="16695"/>
                </a:cubicBezTo>
                <a:cubicBezTo>
                  <a:pt x="3566" y="16759"/>
                  <a:pt x="3033" y="16984"/>
                  <a:pt x="2802" y="17193"/>
                </a:cubicBezTo>
                <a:cubicBezTo>
                  <a:pt x="2079" y="17847"/>
                  <a:pt x="1548" y="18229"/>
                  <a:pt x="1244" y="18326"/>
                </a:cubicBezTo>
                <a:cubicBezTo>
                  <a:pt x="771" y="18798"/>
                  <a:pt x="331" y="19418"/>
                  <a:pt x="145" y="19927"/>
                </a:cubicBezTo>
                <a:cubicBezTo>
                  <a:pt x="-70" y="20515"/>
                  <a:pt x="-63" y="20564"/>
                  <a:pt x="282" y="20850"/>
                </a:cubicBezTo>
                <a:cubicBezTo>
                  <a:pt x="482" y="21017"/>
                  <a:pt x="860" y="21239"/>
                  <a:pt x="1120" y="21342"/>
                </a:cubicBezTo>
                <a:cubicBezTo>
                  <a:pt x="1380" y="21446"/>
                  <a:pt x="2285" y="21554"/>
                  <a:pt x="3130" y="21584"/>
                </a:cubicBezTo>
                <a:cubicBezTo>
                  <a:pt x="3445" y="21595"/>
                  <a:pt x="3699" y="21600"/>
                  <a:pt x="3902" y="21599"/>
                </a:cubicBezTo>
                <a:cubicBezTo>
                  <a:pt x="4511" y="21597"/>
                  <a:pt x="4666" y="21533"/>
                  <a:pt x="4666" y="21368"/>
                </a:cubicBezTo>
                <a:cubicBezTo>
                  <a:pt x="4666" y="21111"/>
                  <a:pt x="3628" y="20507"/>
                  <a:pt x="3186" y="20507"/>
                </a:cubicBezTo>
                <a:cubicBezTo>
                  <a:pt x="3068" y="20507"/>
                  <a:pt x="2880" y="20378"/>
                  <a:pt x="2768" y="20220"/>
                </a:cubicBezTo>
                <a:cubicBezTo>
                  <a:pt x="2283" y="19535"/>
                  <a:pt x="3481" y="19095"/>
                  <a:pt x="6244" y="18943"/>
                </a:cubicBezTo>
                <a:cubicBezTo>
                  <a:pt x="9615" y="18757"/>
                  <a:pt x="10631" y="18462"/>
                  <a:pt x="11782" y="17342"/>
                </a:cubicBezTo>
                <a:lnTo>
                  <a:pt x="12513" y="16632"/>
                </a:lnTo>
                <a:lnTo>
                  <a:pt x="12894" y="16984"/>
                </a:lnTo>
                <a:cubicBezTo>
                  <a:pt x="13224" y="17288"/>
                  <a:pt x="13379" y="17310"/>
                  <a:pt x="14057" y="17150"/>
                </a:cubicBezTo>
                <a:cubicBezTo>
                  <a:pt x="14487" y="17048"/>
                  <a:pt x="14990" y="16932"/>
                  <a:pt x="15175" y="16891"/>
                </a:cubicBezTo>
                <a:cubicBezTo>
                  <a:pt x="15380" y="16846"/>
                  <a:pt x="15504" y="16689"/>
                  <a:pt x="15491" y="16492"/>
                </a:cubicBezTo>
                <a:cubicBezTo>
                  <a:pt x="15476" y="16276"/>
                  <a:pt x="15600" y="16147"/>
                  <a:pt x="15862" y="16105"/>
                </a:cubicBezTo>
                <a:cubicBezTo>
                  <a:pt x="16309" y="16034"/>
                  <a:pt x="16809" y="15576"/>
                  <a:pt x="16809" y="15238"/>
                </a:cubicBezTo>
                <a:cubicBezTo>
                  <a:pt x="16809" y="15114"/>
                  <a:pt x="16699" y="14907"/>
                  <a:pt x="16567" y="14778"/>
                </a:cubicBezTo>
                <a:cubicBezTo>
                  <a:pt x="16281" y="14501"/>
                  <a:pt x="16391" y="14328"/>
                  <a:pt x="16861" y="14310"/>
                </a:cubicBezTo>
                <a:cubicBezTo>
                  <a:pt x="17049" y="14303"/>
                  <a:pt x="17541" y="14233"/>
                  <a:pt x="17955" y="14157"/>
                </a:cubicBezTo>
                <a:cubicBezTo>
                  <a:pt x="18528" y="14053"/>
                  <a:pt x="18699" y="13947"/>
                  <a:pt x="18666" y="13719"/>
                </a:cubicBezTo>
                <a:cubicBezTo>
                  <a:pt x="18634" y="13500"/>
                  <a:pt x="18837" y="13348"/>
                  <a:pt x="19410" y="13158"/>
                </a:cubicBezTo>
                <a:cubicBezTo>
                  <a:pt x="19844" y="13014"/>
                  <a:pt x="20222" y="12870"/>
                  <a:pt x="20250" y="12841"/>
                </a:cubicBezTo>
                <a:cubicBezTo>
                  <a:pt x="20278" y="12811"/>
                  <a:pt x="20207" y="12614"/>
                  <a:pt x="20093" y="12401"/>
                </a:cubicBezTo>
                <a:cubicBezTo>
                  <a:pt x="19818" y="11886"/>
                  <a:pt x="19290" y="11906"/>
                  <a:pt x="17920" y="12485"/>
                </a:cubicBezTo>
                <a:cubicBezTo>
                  <a:pt x="17307" y="12744"/>
                  <a:pt x="16734" y="12905"/>
                  <a:pt x="16648" y="12843"/>
                </a:cubicBezTo>
                <a:cubicBezTo>
                  <a:pt x="16563" y="12781"/>
                  <a:pt x="16493" y="12526"/>
                  <a:pt x="16493" y="12275"/>
                </a:cubicBezTo>
                <a:cubicBezTo>
                  <a:pt x="16493" y="11735"/>
                  <a:pt x="16958" y="11470"/>
                  <a:pt x="17763" y="11550"/>
                </a:cubicBezTo>
                <a:cubicBezTo>
                  <a:pt x="18460" y="11620"/>
                  <a:pt x="19665" y="10877"/>
                  <a:pt x="20209" y="10042"/>
                </a:cubicBezTo>
                <a:cubicBezTo>
                  <a:pt x="20859" y="9045"/>
                  <a:pt x="21373" y="7545"/>
                  <a:pt x="21481" y="6329"/>
                </a:cubicBezTo>
                <a:cubicBezTo>
                  <a:pt x="21504" y="6078"/>
                  <a:pt x="21519" y="5873"/>
                  <a:pt x="21522" y="5694"/>
                </a:cubicBezTo>
                <a:cubicBezTo>
                  <a:pt x="21530" y="5157"/>
                  <a:pt x="21433" y="4840"/>
                  <a:pt x="21134" y="4128"/>
                </a:cubicBezTo>
                <a:cubicBezTo>
                  <a:pt x="20463" y="2530"/>
                  <a:pt x="20155" y="2072"/>
                  <a:pt x="19482" y="1670"/>
                </a:cubicBezTo>
                <a:cubicBezTo>
                  <a:pt x="18282" y="953"/>
                  <a:pt x="17089" y="1319"/>
                  <a:pt x="15908" y="2762"/>
                </a:cubicBezTo>
                <a:cubicBezTo>
                  <a:pt x="15294" y="3513"/>
                  <a:pt x="15061" y="3698"/>
                  <a:pt x="14992" y="3489"/>
                </a:cubicBezTo>
                <a:cubicBezTo>
                  <a:pt x="14887" y="3168"/>
                  <a:pt x="14970" y="2546"/>
                  <a:pt x="15218" y="1800"/>
                </a:cubicBezTo>
                <a:cubicBezTo>
                  <a:pt x="15440" y="1127"/>
                  <a:pt x="15452" y="1158"/>
                  <a:pt x="14987" y="1262"/>
                </a:cubicBezTo>
                <a:cubicBezTo>
                  <a:pt x="14724" y="1321"/>
                  <a:pt x="14466" y="1225"/>
                  <a:pt x="14239" y="986"/>
                </a:cubicBezTo>
                <a:cubicBezTo>
                  <a:pt x="13765" y="487"/>
                  <a:pt x="13470" y="385"/>
                  <a:pt x="11930" y="179"/>
                </a:cubicBezTo>
                <a:lnTo>
                  <a:pt x="10597" y="0"/>
                </a:lnTo>
                <a:close/>
              </a:path>
            </a:pathLst>
          </a:custGeom>
          <a:ln w="12700">
            <a:miter lim="400000"/>
          </a:ln>
        </p:spPr>
      </p:pic>
      <p:sp>
        <p:nvSpPr>
          <p:cNvPr id="20" name="Oval 19"/>
          <p:cNvSpPr/>
          <p:nvPr/>
        </p:nvSpPr>
        <p:spPr>
          <a:xfrm>
            <a:off x="5410200" y="1268413"/>
            <a:ext cx="2921977" cy="762000"/>
          </a:xfrm>
          <a:prstGeom prst="ellipse">
            <a:avLst/>
          </a:prstGeom>
          <a:no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328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39 – Negative Perceptions</a:t>
            </a:r>
            <a:endParaRPr lang="en-US" dirty="0"/>
          </a:p>
        </p:txBody>
      </p:sp>
      <p:sp>
        <p:nvSpPr>
          <p:cNvPr id="3" name="Content Placeholder 2"/>
          <p:cNvSpPr>
            <a:spLocks noGrp="1"/>
          </p:cNvSpPr>
          <p:nvPr>
            <p:ph sz="half" idx="1"/>
          </p:nvPr>
        </p:nvSpPr>
        <p:spPr/>
        <p:txBody>
          <a:bodyPr/>
          <a:lstStyle/>
          <a:p>
            <a:pPr marL="514350" indent="-514350">
              <a:buFont typeface="+mj-lt"/>
              <a:buAutoNum type="alphaLcPeriod"/>
            </a:pPr>
            <a:r>
              <a:rPr lang="en-US" dirty="0" smtClean="0"/>
              <a:t>Manipulative / Dishonest</a:t>
            </a:r>
          </a:p>
          <a:p>
            <a:pPr marL="514350" indent="-514350">
              <a:buFont typeface="+mj-lt"/>
              <a:buAutoNum type="alphaLcPeriod"/>
            </a:pPr>
            <a:r>
              <a:rPr lang="en-US" dirty="0" smtClean="0"/>
              <a:t>Undisciplined / Undependable</a:t>
            </a:r>
          </a:p>
          <a:p>
            <a:pPr marL="514350" indent="-514350">
              <a:buFont typeface="+mj-lt"/>
              <a:buAutoNum type="alphaLcPeriod"/>
            </a:pPr>
            <a:r>
              <a:rPr lang="en-US" dirty="0" smtClean="0"/>
              <a:t>Reactive</a:t>
            </a:r>
          </a:p>
          <a:p>
            <a:pPr marL="514350" indent="-514350">
              <a:buFont typeface="+mj-lt"/>
              <a:buAutoNum type="alphaLcPeriod"/>
            </a:pPr>
            <a:r>
              <a:rPr lang="en-US" dirty="0" smtClean="0"/>
              <a:t>Self-promotional</a:t>
            </a:r>
            <a:endParaRPr lang="en-US" dirty="0"/>
          </a:p>
        </p:txBody>
      </p:sp>
      <p:pic>
        <p:nvPicPr>
          <p:cNvPr id="5" name="Image" descr="Image"/>
          <p:cNvPicPr>
            <a:picLocks noGrp="1" noChangeAspect="1"/>
          </p:cNvPicPr>
          <p:nvPr>
            <p:ph sz="half" idx="2"/>
          </p:nvPr>
        </p:nvPicPr>
        <p:blipFill>
          <a:blip r:embed="rId2">
            <a:extLst/>
          </a:blip>
          <a:stretch>
            <a:fillRect/>
          </a:stretch>
        </p:blipFill>
        <p:spPr>
          <a:xfrm>
            <a:off x="4648200" y="1550988"/>
            <a:ext cx="3867150" cy="2900362"/>
          </a:xfrm>
          <a:prstGeom prst="rect">
            <a:avLst/>
          </a:prstGeom>
          <a:ln w="12700">
            <a:miter lim="400000"/>
          </a:ln>
        </p:spPr>
      </p:pic>
    </p:spTree>
    <p:extLst>
      <p:ext uri="{BB962C8B-B14F-4D97-AF65-F5344CB8AC3E}">
        <p14:creationId xmlns:p14="http://schemas.microsoft.com/office/powerpoint/2010/main" val="18426398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Know You’re An Expressive When…</a:t>
            </a:r>
            <a:endParaRPr lang="en-US" dirty="0"/>
          </a:p>
        </p:txBody>
      </p:sp>
      <p:sp>
        <p:nvSpPr>
          <p:cNvPr id="3" name="Content Placeholder 2"/>
          <p:cNvSpPr>
            <a:spLocks noGrp="1"/>
          </p:cNvSpPr>
          <p:nvPr>
            <p:ph idx="1"/>
          </p:nvPr>
        </p:nvSpPr>
        <p:spPr/>
        <p:txBody>
          <a:bodyPr>
            <a:normAutofit/>
          </a:bodyPr>
          <a:lstStyle/>
          <a:p>
            <a:pPr marL="0" indent="0" algn="ctr">
              <a:buNone/>
            </a:pPr>
            <a:r>
              <a:rPr lang="en-US" dirty="0"/>
              <a:t>You </a:t>
            </a:r>
            <a:r>
              <a:rPr lang="en-US" dirty="0" smtClean="0"/>
              <a:t>leave </a:t>
            </a:r>
            <a:r>
              <a:rPr lang="en-US" dirty="0"/>
              <a:t>a voice mail message and need to call four times to leave the entire </a:t>
            </a:r>
            <a:r>
              <a:rPr lang="en-US" dirty="0" smtClean="0"/>
              <a:t>message</a:t>
            </a:r>
            <a:endParaRPr lang="en-US" dirty="0"/>
          </a:p>
        </p:txBody>
      </p:sp>
      <p:pic>
        <p:nvPicPr>
          <p:cNvPr id="4" name="Image" descr="Image"/>
          <p:cNvPicPr>
            <a:picLocks noChangeAspect="1"/>
          </p:cNvPicPr>
          <p:nvPr/>
        </p:nvPicPr>
        <p:blipFill>
          <a:blip r:embed="rId2">
            <a:extLst/>
          </a:blip>
          <a:srcRect l="2980" t="3838" r="2933" b="3458"/>
          <a:stretch>
            <a:fillRect/>
          </a:stretch>
        </p:blipFill>
        <p:spPr>
          <a:xfrm>
            <a:off x="762000" y="2587916"/>
            <a:ext cx="2514600" cy="1857313"/>
          </a:xfrm>
          <a:custGeom>
            <a:avLst/>
            <a:gdLst/>
            <a:ahLst/>
            <a:cxnLst>
              <a:cxn ang="0">
                <a:pos x="wd2" y="hd2"/>
              </a:cxn>
              <a:cxn ang="5400000">
                <a:pos x="wd2" y="hd2"/>
              </a:cxn>
              <a:cxn ang="10800000">
                <a:pos x="wd2" y="hd2"/>
              </a:cxn>
              <a:cxn ang="16200000">
                <a:pos x="wd2" y="hd2"/>
              </a:cxn>
            </a:cxnLst>
            <a:rect l="0" t="0" r="r" b="b"/>
            <a:pathLst>
              <a:path w="21521" h="21487" extrusionOk="0">
                <a:moveTo>
                  <a:pt x="7645" y="2"/>
                </a:moveTo>
                <a:cubicBezTo>
                  <a:pt x="5316" y="-58"/>
                  <a:pt x="2846" y="1513"/>
                  <a:pt x="1522" y="4013"/>
                </a:cubicBezTo>
                <a:cubicBezTo>
                  <a:pt x="1035" y="4934"/>
                  <a:pt x="444" y="6633"/>
                  <a:pt x="228" y="7735"/>
                </a:cubicBezTo>
                <a:cubicBezTo>
                  <a:pt x="-19" y="8990"/>
                  <a:pt x="-74" y="11027"/>
                  <a:pt x="105" y="12305"/>
                </a:cubicBezTo>
                <a:cubicBezTo>
                  <a:pt x="245" y="13307"/>
                  <a:pt x="633" y="14931"/>
                  <a:pt x="905" y="15653"/>
                </a:cubicBezTo>
                <a:cubicBezTo>
                  <a:pt x="1052" y="16041"/>
                  <a:pt x="1051" y="16056"/>
                  <a:pt x="877" y="16378"/>
                </a:cubicBezTo>
                <a:cubicBezTo>
                  <a:pt x="644" y="16810"/>
                  <a:pt x="651" y="17496"/>
                  <a:pt x="892" y="17822"/>
                </a:cubicBezTo>
                <a:cubicBezTo>
                  <a:pt x="1023" y="17998"/>
                  <a:pt x="1219" y="18079"/>
                  <a:pt x="1650" y="18132"/>
                </a:cubicBezTo>
                <a:lnTo>
                  <a:pt x="2230" y="18205"/>
                </a:lnTo>
                <a:lnTo>
                  <a:pt x="3007" y="19161"/>
                </a:lnTo>
                <a:cubicBezTo>
                  <a:pt x="3434" y="19687"/>
                  <a:pt x="3859" y="20171"/>
                  <a:pt x="3951" y="20235"/>
                </a:cubicBezTo>
                <a:cubicBezTo>
                  <a:pt x="4192" y="20403"/>
                  <a:pt x="6061" y="21255"/>
                  <a:pt x="6456" y="21376"/>
                </a:cubicBezTo>
                <a:cubicBezTo>
                  <a:pt x="6999" y="21542"/>
                  <a:pt x="8681" y="21517"/>
                  <a:pt x="9330" y="21334"/>
                </a:cubicBezTo>
                <a:cubicBezTo>
                  <a:pt x="10662" y="20956"/>
                  <a:pt x="11912" y="20104"/>
                  <a:pt x="12857" y="18926"/>
                </a:cubicBezTo>
                <a:cubicBezTo>
                  <a:pt x="13721" y="17850"/>
                  <a:pt x="14516" y="16201"/>
                  <a:pt x="14844" y="14807"/>
                </a:cubicBezTo>
                <a:cubicBezTo>
                  <a:pt x="15009" y="14109"/>
                  <a:pt x="15055" y="14069"/>
                  <a:pt x="15429" y="14312"/>
                </a:cubicBezTo>
                <a:cubicBezTo>
                  <a:pt x="15608" y="14429"/>
                  <a:pt x="15809" y="14524"/>
                  <a:pt x="15875" y="14524"/>
                </a:cubicBezTo>
                <a:cubicBezTo>
                  <a:pt x="15940" y="14524"/>
                  <a:pt x="16209" y="14658"/>
                  <a:pt x="16472" y="14821"/>
                </a:cubicBezTo>
                <a:cubicBezTo>
                  <a:pt x="16883" y="15074"/>
                  <a:pt x="17032" y="15108"/>
                  <a:pt x="17513" y="15061"/>
                </a:cubicBezTo>
                <a:cubicBezTo>
                  <a:pt x="18517" y="14965"/>
                  <a:pt x="19430" y="14204"/>
                  <a:pt x="19871" y="13097"/>
                </a:cubicBezTo>
                <a:cubicBezTo>
                  <a:pt x="20155" y="12385"/>
                  <a:pt x="20221" y="11910"/>
                  <a:pt x="20105" y="11437"/>
                </a:cubicBezTo>
                <a:cubicBezTo>
                  <a:pt x="20029" y="11123"/>
                  <a:pt x="20036" y="10987"/>
                  <a:pt x="20141" y="10712"/>
                </a:cubicBezTo>
                <a:cubicBezTo>
                  <a:pt x="20305" y="10283"/>
                  <a:pt x="20310" y="9473"/>
                  <a:pt x="20148" y="9162"/>
                </a:cubicBezTo>
                <a:cubicBezTo>
                  <a:pt x="20031" y="8936"/>
                  <a:pt x="20047" y="8907"/>
                  <a:pt x="20488" y="8547"/>
                </a:cubicBezTo>
                <a:cubicBezTo>
                  <a:pt x="21147" y="8009"/>
                  <a:pt x="21510" y="7179"/>
                  <a:pt x="21520" y="6366"/>
                </a:cubicBezTo>
                <a:cubicBezTo>
                  <a:pt x="21526" y="5878"/>
                  <a:pt x="21404" y="5395"/>
                  <a:pt x="21143" y="4985"/>
                </a:cubicBezTo>
                <a:cubicBezTo>
                  <a:pt x="20410" y="3830"/>
                  <a:pt x="19319" y="3932"/>
                  <a:pt x="17620" y="5316"/>
                </a:cubicBezTo>
                <a:cubicBezTo>
                  <a:pt x="16960" y="5853"/>
                  <a:pt x="16918" y="5873"/>
                  <a:pt x="16630" y="5744"/>
                </a:cubicBezTo>
                <a:cubicBezTo>
                  <a:pt x="16030" y="5478"/>
                  <a:pt x="15415" y="5622"/>
                  <a:pt x="14872" y="6159"/>
                </a:cubicBezTo>
                <a:lnTo>
                  <a:pt x="14609" y="6422"/>
                </a:lnTo>
                <a:lnTo>
                  <a:pt x="14267" y="5570"/>
                </a:lnTo>
                <a:cubicBezTo>
                  <a:pt x="13128" y="2722"/>
                  <a:pt x="11036" y="702"/>
                  <a:pt x="8631" y="128"/>
                </a:cubicBezTo>
                <a:cubicBezTo>
                  <a:pt x="8308" y="51"/>
                  <a:pt x="7978" y="10"/>
                  <a:pt x="7645" y="2"/>
                </a:cubicBezTo>
                <a:close/>
              </a:path>
            </a:pathLst>
          </a:custGeom>
          <a:ln w="12700">
            <a:miter lim="400000"/>
          </a:ln>
        </p:spPr>
      </p:pic>
    </p:spTree>
    <p:extLst>
      <p:ext uri="{BB962C8B-B14F-4D97-AF65-F5344CB8AC3E}">
        <p14:creationId xmlns:p14="http://schemas.microsoft.com/office/powerpoint/2010/main" val="31209384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Know You’re An Expressive When…</a:t>
            </a:r>
            <a:endParaRPr lang="en-US" dirty="0"/>
          </a:p>
        </p:txBody>
      </p:sp>
      <p:sp>
        <p:nvSpPr>
          <p:cNvPr id="3" name="Content Placeholder 2"/>
          <p:cNvSpPr>
            <a:spLocks noGrp="1"/>
          </p:cNvSpPr>
          <p:nvPr>
            <p:ph idx="1"/>
          </p:nvPr>
        </p:nvSpPr>
        <p:spPr/>
        <p:txBody>
          <a:bodyPr>
            <a:normAutofit/>
          </a:bodyPr>
          <a:lstStyle/>
          <a:p>
            <a:pPr marL="0" indent="0" algn="ctr">
              <a:buNone/>
            </a:pPr>
            <a:r>
              <a:rPr lang="en-US" dirty="0" smtClean="0"/>
              <a:t>You offer to help an elderly woman across the street when she is sitting on her front porch with no intention of moving</a:t>
            </a:r>
          </a:p>
        </p:txBody>
      </p:sp>
      <p:pic>
        <p:nvPicPr>
          <p:cNvPr id="4" name="Image" descr="Image"/>
          <p:cNvPicPr>
            <a:picLocks noChangeAspect="1"/>
          </p:cNvPicPr>
          <p:nvPr/>
        </p:nvPicPr>
        <p:blipFill>
          <a:blip r:embed="rId2">
            <a:extLst/>
          </a:blip>
          <a:stretch>
            <a:fillRect/>
          </a:stretch>
        </p:blipFill>
        <p:spPr>
          <a:xfrm>
            <a:off x="6781443" y="2647950"/>
            <a:ext cx="1644634" cy="1371599"/>
          </a:xfrm>
          <a:prstGeom prst="rect">
            <a:avLst/>
          </a:prstGeom>
          <a:ln w="25400">
            <a:miter lim="400000"/>
          </a:ln>
          <a:effectLst>
            <a:reflection stA="50000" endPos="40000" dir="5400000" sy="-100000" algn="bl" rotWithShape="0"/>
          </a:effectLst>
        </p:spPr>
      </p:pic>
    </p:spTree>
    <p:extLst>
      <p:ext uri="{BB962C8B-B14F-4D97-AF65-F5344CB8AC3E}">
        <p14:creationId xmlns:p14="http://schemas.microsoft.com/office/powerpoint/2010/main" val="27276854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Know You’re An Expressive When…</a:t>
            </a:r>
            <a:endParaRPr lang="en-US" dirty="0"/>
          </a:p>
        </p:txBody>
      </p:sp>
      <p:sp>
        <p:nvSpPr>
          <p:cNvPr id="3" name="Content Placeholder 2"/>
          <p:cNvSpPr>
            <a:spLocks noGrp="1"/>
          </p:cNvSpPr>
          <p:nvPr>
            <p:ph idx="1"/>
          </p:nvPr>
        </p:nvSpPr>
        <p:spPr/>
        <p:txBody>
          <a:bodyPr>
            <a:normAutofit/>
          </a:bodyPr>
          <a:lstStyle/>
          <a:p>
            <a:pPr marL="0" indent="0" algn="ctr">
              <a:buNone/>
            </a:pPr>
            <a:r>
              <a:rPr lang="en-US" dirty="0" smtClean="0"/>
              <a:t>You dial </a:t>
            </a:r>
            <a:r>
              <a:rPr lang="en-US" dirty="0"/>
              <a:t>a wrong number and talk to the person for half an hour </a:t>
            </a:r>
            <a:r>
              <a:rPr lang="en-US" dirty="0" smtClean="0"/>
              <a:t>anyway</a:t>
            </a:r>
            <a:endParaRPr lang="en-US" dirty="0"/>
          </a:p>
        </p:txBody>
      </p:sp>
      <p:pic>
        <p:nvPicPr>
          <p:cNvPr id="4" name="Image" descr="Image"/>
          <p:cNvPicPr>
            <a:picLocks noChangeAspect="1"/>
          </p:cNvPicPr>
          <p:nvPr/>
        </p:nvPicPr>
        <p:blipFill>
          <a:blip r:embed="rId2">
            <a:extLst/>
          </a:blip>
          <a:stretch>
            <a:fillRect/>
          </a:stretch>
        </p:blipFill>
        <p:spPr>
          <a:xfrm>
            <a:off x="838200" y="2716955"/>
            <a:ext cx="1915370" cy="1915370"/>
          </a:xfrm>
          <a:prstGeom prst="rect">
            <a:avLst/>
          </a:prstGeom>
          <a:ln w="12700">
            <a:miter lim="400000"/>
          </a:ln>
        </p:spPr>
      </p:pic>
    </p:spTree>
    <p:extLst>
      <p:ext uri="{BB962C8B-B14F-4D97-AF65-F5344CB8AC3E}">
        <p14:creationId xmlns:p14="http://schemas.microsoft.com/office/powerpoint/2010/main" val="26335702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05978"/>
            <a:ext cx="7086600" cy="857250"/>
          </a:xfrm>
        </p:spPr>
        <p:txBody>
          <a:bodyPr>
            <a:normAutofit fontScale="90000"/>
          </a:bodyPr>
          <a:lstStyle/>
          <a:p>
            <a:r>
              <a:rPr lang="en-US" dirty="0" smtClean="0"/>
              <a:t>Page 41 – Analyticals Act Like</a:t>
            </a:r>
            <a:endParaRPr lang="en-US" dirty="0"/>
          </a:p>
        </p:txBody>
      </p:sp>
      <p:grpSp>
        <p:nvGrpSpPr>
          <p:cNvPr id="15" name="Group 14"/>
          <p:cNvGrpSpPr/>
          <p:nvPr/>
        </p:nvGrpSpPr>
        <p:grpSpPr>
          <a:xfrm>
            <a:off x="1371600" y="1581150"/>
            <a:ext cx="6522308" cy="1910244"/>
            <a:chOff x="2164492" y="3272578"/>
            <a:chExt cx="6522308" cy="1910244"/>
          </a:xfrm>
        </p:grpSpPr>
        <p:grpSp>
          <p:nvGrpSpPr>
            <p:cNvPr id="4" name="Group 3"/>
            <p:cNvGrpSpPr/>
            <p:nvPr/>
          </p:nvGrpSpPr>
          <p:grpSpPr>
            <a:xfrm>
              <a:off x="2164492" y="3273759"/>
              <a:ext cx="1263306" cy="1908854"/>
              <a:chOff x="2164492" y="3273759"/>
              <a:chExt cx="1263306" cy="1908854"/>
            </a:xfrm>
          </p:grpSpPr>
          <p:pic>
            <p:nvPicPr>
              <p:cNvPr id="17" name="Image" descr="Image"/>
              <p:cNvPicPr>
                <a:picLocks noChangeAspect="1"/>
              </p:cNvPicPr>
              <p:nvPr/>
            </p:nvPicPr>
            <p:blipFill>
              <a:blip r:embed="rId2">
                <a:extLst/>
              </a:blip>
              <a:srcRect t="6672" b="6672"/>
              <a:stretch>
                <a:fillRect/>
              </a:stretch>
            </p:blipFill>
            <p:spPr>
              <a:xfrm>
                <a:off x="2164492" y="3273759"/>
                <a:ext cx="1263306" cy="1371600"/>
              </a:xfrm>
              <a:prstGeom prst="rect">
                <a:avLst/>
              </a:prstGeom>
              <a:ln w="12700">
                <a:miter lim="400000"/>
              </a:ln>
            </p:spPr>
          </p:pic>
          <p:sp>
            <p:nvSpPr>
              <p:cNvPr id="25" name="TextBox 24"/>
              <p:cNvSpPr txBox="1"/>
              <p:nvPr/>
            </p:nvSpPr>
            <p:spPr>
              <a:xfrm>
                <a:off x="2232201" y="4536282"/>
                <a:ext cx="1127889" cy="646331"/>
              </a:xfrm>
              <a:prstGeom prst="rect">
                <a:avLst/>
              </a:prstGeom>
              <a:solidFill>
                <a:srgbClr val="FF9933"/>
              </a:solidFill>
            </p:spPr>
            <p:txBody>
              <a:bodyPr wrap="square" rtlCol="0">
                <a:spAutoFit/>
              </a:bodyPr>
              <a:lstStyle/>
              <a:p>
                <a:pPr algn="ctr"/>
                <a:r>
                  <a:rPr lang="en-US" dirty="0" smtClean="0">
                    <a:solidFill>
                      <a:schemeClr val="bg1"/>
                    </a:solidFill>
                  </a:rPr>
                  <a:t>Albert Einstein</a:t>
                </a:r>
                <a:endParaRPr lang="en-US" dirty="0">
                  <a:solidFill>
                    <a:schemeClr val="bg1"/>
                  </a:solidFill>
                </a:endParaRPr>
              </a:p>
            </p:txBody>
          </p:sp>
        </p:grpSp>
        <p:grpSp>
          <p:nvGrpSpPr>
            <p:cNvPr id="8" name="Group 7"/>
            <p:cNvGrpSpPr/>
            <p:nvPr/>
          </p:nvGrpSpPr>
          <p:grpSpPr>
            <a:xfrm>
              <a:off x="5661835" y="3272578"/>
              <a:ext cx="1371600" cy="1910035"/>
              <a:chOff x="5661835" y="3272578"/>
              <a:chExt cx="1371600" cy="1910035"/>
            </a:xfrm>
          </p:grpSpPr>
          <p:pic>
            <p:nvPicPr>
              <p:cNvPr id="24" name="sandra-bullock-west-hollywood-home-263078-1531756893458-square.700x0c.jpg" descr="sandra-bullock-west-hollywood-home-263078-1531756893458-square.700x0c.jpg"/>
              <p:cNvPicPr>
                <a:picLocks noChangeAspect="1"/>
              </p:cNvPicPr>
              <p:nvPr/>
            </p:nvPicPr>
            <p:blipFill>
              <a:blip r:embed="rId3">
                <a:extLst/>
              </a:blip>
              <a:stretch>
                <a:fillRect/>
              </a:stretch>
            </p:blipFill>
            <p:spPr>
              <a:xfrm>
                <a:off x="5661835" y="3272578"/>
                <a:ext cx="1371600" cy="1371600"/>
              </a:xfrm>
              <a:prstGeom prst="rect">
                <a:avLst/>
              </a:prstGeom>
              <a:ln w="12700">
                <a:miter lim="400000"/>
              </a:ln>
            </p:spPr>
          </p:pic>
          <p:sp>
            <p:nvSpPr>
              <p:cNvPr id="26" name="TextBox 25"/>
              <p:cNvSpPr txBox="1"/>
              <p:nvPr/>
            </p:nvSpPr>
            <p:spPr>
              <a:xfrm>
                <a:off x="5783691" y="4536282"/>
                <a:ext cx="1127889" cy="646331"/>
              </a:xfrm>
              <a:prstGeom prst="rect">
                <a:avLst/>
              </a:prstGeom>
              <a:solidFill>
                <a:srgbClr val="FF9933"/>
              </a:solidFill>
            </p:spPr>
            <p:txBody>
              <a:bodyPr wrap="square" rtlCol="0">
                <a:spAutoFit/>
              </a:bodyPr>
              <a:lstStyle/>
              <a:p>
                <a:pPr algn="ctr"/>
                <a:r>
                  <a:rPr lang="en-US" dirty="0" smtClean="0">
                    <a:solidFill>
                      <a:schemeClr val="bg1"/>
                    </a:solidFill>
                  </a:rPr>
                  <a:t>Sandra Bullock</a:t>
                </a:r>
                <a:endParaRPr lang="en-US" dirty="0">
                  <a:solidFill>
                    <a:schemeClr val="bg1"/>
                  </a:solidFill>
                </a:endParaRPr>
              </a:p>
            </p:txBody>
          </p:sp>
        </p:grpSp>
        <p:grpSp>
          <p:nvGrpSpPr>
            <p:cNvPr id="3" name="Group 2"/>
            <p:cNvGrpSpPr/>
            <p:nvPr/>
          </p:nvGrpSpPr>
          <p:grpSpPr>
            <a:xfrm>
              <a:off x="3871065" y="3276121"/>
              <a:ext cx="1347503" cy="1906492"/>
              <a:chOff x="3871065" y="3276121"/>
              <a:chExt cx="1347503" cy="1906492"/>
            </a:xfrm>
          </p:grpSpPr>
          <p:pic>
            <p:nvPicPr>
              <p:cNvPr id="18" name="Image" descr="Image"/>
              <p:cNvPicPr>
                <a:picLocks noChangeAspect="1"/>
              </p:cNvPicPr>
              <p:nvPr/>
            </p:nvPicPr>
            <p:blipFill>
              <a:blip r:embed="rId4">
                <a:extLst/>
              </a:blip>
              <a:srcRect b="23463"/>
              <a:stretch>
                <a:fillRect/>
              </a:stretch>
            </p:blipFill>
            <p:spPr>
              <a:xfrm>
                <a:off x="3871065" y="3276121"/>
                <a:ext cx="1347503" cy="1371600"/>
              </a:xfrm>
              <a:prstGeom prst="rect">
                <a:avLst/>
              </a:prstGeom>
              <a:ln w="12700">
                <a:miter lim="400000"/>
              </a:ln>
            </p:spPr>
          </p:pic>
          <p:sp>
            <p:nvSpPr>
              <p:cNvPr id="27" name="TextBox 26"/>
              <p:cNvSpPr txBox="1"/>
              <p:nvPr/>
            </p:nvSpPr>
            <p:spPr>
              <a:xfrm>
                <a:off x="3980872" y="4536282"/>
                <a:ext cx="1127889" cy="646331"/>
              </a:xfrm>
              <a:prstGeom prst="rect">
                <a:avLst/>
              </a:prstGeom>
              <a:solidFill>
                <a:srgbClr val="FF9933"/>
              </a:solidFill>
            </p:spPr>
            <p:txBody>
              <a:bodyPr wrap="square" rtlCol="0">
                <a:spAutoFit/>
              </a:bodyPr>
              <a:lstStyle/>
              <a:p>
                <a:pPr algn="ctr"/>
                <a:r>
                  <a:rPr lang="en-US" dirty="0" smtClean="0">
                    <a:solidFill>
                      <a:schemeClr val="bg1"/>
                    </a:solidFill>
                  </a:rPr>
                  <a:t>Mister Spock</a:t>
                </a:r>
                <a:endParaRPr lang="en-US" dirty="0">
                  <a:solidFill>
                    <a:schemeClr val="bg1"/>
                  </a:solidFill>
                </a:endParaRPr>
              </a:p>
            </p:txBody>
          </p:sp>
        </p:grpSp>
        <p:grpSp>
          <p:nvGrpSpPr>
            <p:cNvPr id="11" name="Group 10"/>
            <p:cNvGrpSpPr/>
            <p:nvPr/>
          </p:nvGrpSpPr>
          <p:grpSpPr>
            <a:xfrm>
              <a:off x="7476702" y="3275149"/>
              <a:ext cx="1210098" cy="1907673"/>
              <a:chOff x="7455260" y="3274940"/>
              <a:chExt cx="1210098" cy="1907673"/>
            </a:xfrm>
          </p:grpSpPr>
          <p:pic>
            <p:nvPicPr>
              <p:cNvPr id="20" name="Image" descr="Image"/>
              <p:cNvPicPr>
                <a:picLocks noChangeAspect="1"/>
              </p:cNvPicPr>
              <p:nvPr/>
            </p:nvPicPr>
            <p:blipFill>
              <a:blip r:embed="rId5">
                <a:extLst/>
              </a:blip>
              <a:srcRect b="14348"/>
              <a:stretch>
                <a:fillRect/>
              </a:stretch>
            </p:blipFill>
            <p:spPr>
              <a:xfrm>
                <a:off x="7455260" y="3274940"/>
                <a:ext cx="1210098" cy="1371600"/>
              </a:xfrm>
              <a:prstGeom prst="rect">
                <a:avLst/>
              </a:prstGeom>
              <a:ln w="12700">
                <a:miter lim="400000"/>
              </a:ln>
            </p:spPr>
          </p:pic>
          <p:sp>
            <p:nvSpPr>
              <p:cNvPr id="28" name="TextBox 27"/>
              <p:cNvSpPr txBox="1"/>
              <p:nvPr/>
            </p:nvSpPr>
            <p:spPr>
              <a:xfrm>
                <a:off x="7496365" y="4536282"/>
                <a:ext cx="1127889" cy="646331"/>
              </a:xfrm>
              <a:prstGeom prst="rect">
                <a:avLst/>
              </a:prstGeom>
              <a:solidFill>
                <a:srgbClr val="FF9933"/>
              </a:solidFill>
            </p:spPr>
            <p:txBody>
              <a:bodyPr wrap="square" rtlCol="0">
                <a:spAutoFit/>
              </a:bodyPr>
              <a:lstStyle/>
              <a:p>
                <a:pPr algn="ctr"/>
                <a:r>
                  <a:rPr lang="en-US" dirty="0" smtClean="0">
                    <a:solidFill>
                      <a:schemeClr val="bg1"/>
                    </a:solidFill>
                  </a:rPr>
                  <a:t>George  W. Bush</a:t>
                </a:r>
                <a:endParaRPr lang="en-US" dirty="0">
                  <a:solidFill>
                    <a:schemeClr val="bg1"/>
                  </a:solidFill>
                </a:endParaRPr>
              </a:p>
            </p:txBody>
          </p:sp>
        </p:grpSp>
      </p:grpSp>
      <p:sp>
        <p:nvSpPr>
          <p:cNvPr id="16" name="TextBox 15"/>
          <p:cNvSpPr txBox="1"/>
          <p:nvPr/>
        </p:nvSpPr>
        <p:spPr>
          <a:xfrm>
            <a:off x="990600" y="3714750"/>
            <a:ext cx="7524750" cy="707886"/>
          </a:xfrm>
          <a:prstGeom prst="rect">
            <a:avLst/>
          </a:prstGeom>
          <a:noFill/>
        </p:spPr>
        <p:txBody>
          <a:bodyPr wrap="square" rtlCol="0">
            <a:spAutoFit/>
          </a:bodyPr>
          <a:lstStyle/>
          <a:p>
            <a:pPr algn="ctr"/>
            <a:r>
              <a:rPr lang="en-US" sz="2000" dirty="0" smtClean="0">
                <a:solidFill>
                  <a:schemeClr val="accent5">
                    <a:lumMod val="75000"/>
                  </a:schemeClr>
                </a:solidFill>
              </a:rPr>
              <a:t>32%; A to Z; High Value/Quality; Right the First Time; </a:t>
            </a:r>
          </a:p>
          <a:p>
            <a:pPr algn="ctr"/>
            <a:r>
              <a:rPr lang="en-US" sz="2000" dirty="0" smtClean="0">
                <a:solidFill>
                  <a:schemeClr val="accent5">
                    <a:lumMod val="75000"/>
                  </a:schemeClr>
                </a:solidFill>
              </a:rPr>
              <a:t>Attentive to Detail; Processes; Facts; 3 to 5 Seconds; “The Look”</a:t>
            </a:r>
            <a:endParaRPr lang="en-US" sz="2000" dirty="0">
              <a:solidFill>
                <a:schemeClr val="accent5">
                  <a:lumMod val="75000"/>
                </a:schemeClr>
              </a:solidFill>
            </a:endParaRPr>
          </a:p>
        </p:txBody>
      </p:sp>
    </p:spTree>
    <p:extLst>
      <p:ext uri="{BB962C8B-B14F-4D97-AF65-F5344CB8AC3E}">
        <p14:creationId xmlns:p14="http://schemas.microsoft.com/office/powerpoint/2010/main" val="5726392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42 – Recognize the Analytical</a:t>
            </a:r>
            <a:endParaRPr lang="en-US" dirty="0"/>
          </a:p>
        </p:txBody>
      </p:sp>
      <p:sp>
        <p:nvSpPr>
          <p:cNvPr id="4" name="Content Placeholder 3"/>
          <p:cNvSpPr>
            <a:spLocks noGrp="1"/>
          </p:cNvSpPr>
          <p:nvPr>
            <p:ph sz="half" idx="1"/>
          </p:nvPr>
        </p:nvSpPr>
        <p:spPr/>
        <p:txBody>
          <a:bodyPr/>
          <a:lstStyle/>
          <a:p>
            <a:pPr marL="0" indent="0">
              <a:buNone/>
            </a:pPr>
            <a:r>
              <a:rPr lang="en-US" dirty="0" smtClean="0"/>
              <a:t>Low Assertiveness</a:t>
            </a:r>
          </a:p>
          <a:p>
            <a:pPr marL="457200" indent="-457200">
              <a:buFont typeface="+mj-lt"/>
              <a:buAutoNum type="arabicPeriod"/>
            </a:pPr>
            <a:r>
              <a:rPr lang="en-US" dirty="0" smtClean="0"/>
              <a:t>Comfortable</a:t>
            </a:r>
          </a:p>
          <a:p>
            <a:pPr marL="457200" indent="-457200">
              <a:buFont typeface="+mj-lt"/>
              <a:buAutoNum type="arabicPeriod"/>
            </a:pPr>
            <a:r>
              <a:rPr lang="en-US" dirty="0" smtClean="0"/>
              <a:t>Ask Questions</a:t>
            </a:r>
          </a:p>
          <a:p>
            <a:pPr marL="457200" indent="-457200">
              <a:buFont typeface="+mj-lt"/>
              <a:buAutoNum type="arabicPeriod"/>
            </a:pPr>
            <a:r>
              <a:rPr lang="en-US" dirty="0" smtClean="0"/>
              <a:t>Appear</a:t>
            </a:r>
          </a:p>
          <a:p>
            <a:pPr marL="457200" indent="-457200">
              <a:buFont typeface="+mj-lt"/>
              <a:buAutoNum type="arabicPeriod"/>
            </a:pPr>
            <a:r>
              <a:rPr lang="en-US" dirty="0" smtClean="0"/>
              <a:t>Quality</a:t>
            </a:r>
          </a:p>
          <a:p>
            <a:pPr marL="457200" indent="-457200">
              <a:buFont typeface="+mj-lt"/>
              <a:buAutoNum type="arabicPeriod"/>
            </a:pPr>
            <a:r>
              <a:rPr lang="en-US" dirty="0" smtClean="0"/>
              <a:t>Rushed</a:t>
            </a:r>
            <a:endParaRPr lang="en-US" dirty="0"/>
          </a:p>
        </p:txBody>
      </p:sp>
      <p:pic>
        <p:nvPicPr>
          <p:cNvPr id="10" name="Image" descr="Image"/>
          <p:cNvPicPr>
            <a:picLocks noGrp="1" noChangeAspect="1"/>
          </p:cNvPicPr>
          <p:nvPr>
            <p:ph sz="half" idx="2"/>
          </p:nvPr>
        </p:nvPicPr>
        <p:blipFill>
          <a:blip r:embed="rId2">
            <a:extLst/>
          </a:blip>
          <a:stretch>
            <a:fillRect/>
          </a:stretch>
        </p:blipFill>
        <p:spPr>
          <a:xfrm>
            <a:off x="5349165" y="1370013"/>
            <a:ext cx="2465220" cy="3262312"/>
          </a:xfrm>
          <a:prstGeom prst="rect">
            <a:avLst/>
          </a:prstGeom>
          <a:ln w="12700">
            <a:miter lim="400000"/>
          </a:ln>
        </p:spPr>
      </p:pic>
    </p:spTree>
    <p:extLst>
      <p:ext uri="{BB962C8B-B14F-4D97-AF65-F5344CB8AC3E}">
        <p14:creationId xmlns:p14="http://schemas.microsoft.com/office/powerpoint/2010/main" val="15109314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42 – Recognize the Analytical</a:t>
            </a:r>
            <a:endParaRPr lang="en-US" dirty="0"/>
          </a:p>
        </p:txBody>
      </p:sp>
      <p:sp>
        <p:nvSpPr>
          <p:cNvPr id="4" name="Content Placeholder 3"/>
          <p:cNvSpPr>
            <a:spLocks noGrp="1"/>
          </p:cNvSpPr>
          <p:nvPr>
            <p:ph sz="half" idx="1"/>
          </p:nvPr>
        </p:nvSpPr>
        <p:spPr/>
        <p:txBody>
          <a:bodyPr/>
          <a:lstStyle/>
          <a:p>
            <a:pPr marL="0" indent="0">
              <a:buNone/>
            </a:pPr>
            <a:r>
              <a:rPr lang="en-US" dirty="0" smtClean="0"/>
              <a:t>Low Responsiveness</a:t>
            </a:r>
          </a:p>
          <a:p>
            <a:pPr marL="457200" indent="-457200">
              <a:buFont typeface="+mj-lt"/>
              <a:buAutoNum type="arabicPeriod"/>
            </a:pPr>
            <a:r>
              <a:rPr lang="en-US" dirty="0" smtClean="0"/>
              <a:t>Facial Expression</a:t>
            </a:r>
          </a:p>
          <a:p>
            <a:pPr marL="457200" indent="-457200">
              <a:buFont typeface="+mj-lt"/>
              <a:buAutoNum type="arabicPeriod"/>
            </a:pPr>
            <a:r>
              <a:rPr lang="en-US" dirty="0" smtClean="0"/>
              <a:t>Impression</a:t>
            </a:r>
          </a:p>
          <a:p>
            <a:pPr marL="457200" indent="-457200">
              <a:buFont typeface="+mj-lt"/>
              <a:buAutoNum type="arabicPeriod"/>
            </a:pPr>
            <a:r>
              <a:rPr lang="en-US" dirty="0" smtClean="0"/>
              <a:t>Creative</a:t>
            </a:r>
          </a:p>
          <a:p>
            <a:pPr marL="457200" indent="-457200">
              <a:buFont typeface="+mj-lt"/>
              <a:buAutoNum type="arabicPeriod"/>
            </a:pPr>
            <a:r>
              <a:rPr lang="en-US" dirty="0" smtClean="0"/>
              <a:t>Left Alone</a:t>
            </a:r>
          </a:p>
          <a:p>
            <a:pPr marL="457200" indent="-457200">
              <a:buFont typeface="+mj-lt"/>
              <a:buAutoNum type="arabicPeriod"/>
            </a:pPr>
            <a:r>
              <a:rPr lang="en-US" dirty="0" smtClean="0"/>
              <a:t>Critical</a:t>
            </a:r>
            <a:endParaRPr lang="en-US" dirty="0"/>
          </a:p>
        </p:txBody>
      </p:sp>
      <p:pic>
        <p:nvPicPr>
          <p:cNvPr id="9" name="Image" descr="Image"/>
          <p:cNvPicPr>
            <a:picLocks noGrp="1" noChangeAspect="1"/>
          </p:cNvPicPr>
          <p:nvPr>
            <p:ph sz="half" idx="2"/>
          </p:nvPr>
        </p:nvPicPr>
        <p:blipFill>
          <a:blip r:embed="rId2">
            <a:extLst/>
          </a:blip>
          <a:stretch>
            <a:fillRect/>
          </a:stretch>
        </p:blipFill>
        <p:spPr>
          <a:xfrm>
            <a:off x="4648200" y="1552277"/>
            <a:ext cx="3867150" cy="2897784"/>
          </a:xfrm>
          <a:prstGeom prst="rect">
            <a:avLst/>
          </a:prstGeom>
          <a:ln>
            <a:noFill/>
          </a:ln>
          <a:effectLst/>
        </p:spPr>
      </p:pic>
    </p:spTree>
    <p:extLst>
      <p:ext uri="{BB962C8B-B14F-4D97-AF65-F5344CB8AC3E}">
        <p14:creationId xmlns:p14="http://schemas.microsoft.com/office/powerpoint/2010/main" val="14027788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43 – When Working with Analyticals</a:t>
            </a:r>
            <a:endParaRPr lang="en-US" dirty="0"/>
          </a:p>
        </p:txBody>
      </p:sp>
      <p:sp>
        <p:nvSpPr>
          <p:cNvPr id="3" name="Content Placeholder 2"/>
          <p:cNvSpPr>
            <a:spLocks noGrp="1"/>
          </p:cNvSpPr>
          <p:nvPr>
            <p:ph sz="half" idx="1"/>
          </p:nvPr>
        </p:nvSpPr>
        <p:spPr/>
        <p:txBody>
          <a:bodyPr/>
          <a:lstStyle/>
          <a:p>
            <a:pPr marL="457200" indent="-457200">
              <a:buFont typeface="+mj-lt"/>
              <a:buAutoNum type="arabicPeriod"/>
            </a:pPr>
            <a:r>
              <a:rPr lang="en-US" dirty="0" smtClean="0"/>
              <a:t>Allow them 3-5 seconds to respond</a:t>
            </a:r>
          </a:p>
          <a:p>
            <a:pPr marL="457200" indent="-457200">
              <a:buFont typeface="+mj-lt"/>
              <a:buAutoNum type="arabicPeriod"/>
            </a:pPr>
            <a:r>
              <a:rPr lang="en-US" dirty="0" smtClean="0"/>
              <a:t>Ask for and answer with specific information</a:t>
            </a:r>
            <a:endParaRPr lang="en-US" dirty="0"/>
          </a:p>
        </p:txBody>
      </p:sp>
      <p:pic>
        <p:nvPicPr>
          <p:cNvPr id="5" name="Image" descr="Image"/>
          <p:cNvPicPr>
            <a:picLocks noGrp="1" noChangeAspect="1"/>
          </p:cNvPicPr>
          <p:nvPr>
            <p:ph sz="half" idx="2"/>
          </p:nvPr>
        </p:nvPicPr>
        <p:blipFill>
          <a:blip r:embed="rId2">
            <a:extLst/>
          </a:blip>
          <a:stretch>
            <a:fillRect/>
          </a:stretch>
        </p:blipFill>
        <p:spPr>
          <a:xfrm>
            <a:off x="5355271" y="1370013"/>
            <a:ext cx="2453007" cy="3262312"/>
          </a:xfrm>
          <a:prstGeom prst="rect">
            <a:avLst/>
          </a:prstGeom>
          <a:ln w="12700">
            <a:miter lim="400000"/>
          </a:ln>
        </p:spPr>
      </p:pic>
    </p:spTree>
    <p:extLst>
      <p:ext uri="{BB962C8B-B14F-4D97-AF65-F5344CB8AC3E}">
        <p14:creationId xmlns:p14="http://schemas.microsoft.com/office/powerpoint/2010/main" val="23157257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43 – </a:t>
            </a:r>
            <a:r>
              <a:rPr lang="en-US" dirty="0" smtClean="0"/>
              <a:t>Analyticals, When </a:t>
            </a:r>
            <a:r>
              <a:rPr lang="en-US" dirty="0" smtClean="0"/>
              <a:t>Working with Others</a:t>
            </a:r>
            <a:endParaRPr lang="en-US" dirty="0"/>
          </a:p>
        </p:txBody>
      </p:sp>
      <p:sp>
        <p:nvSpPr>
          <p:cNvPr id="3" name="Content Placeholder 2"/>
          <p:cNvSpPr>
            <a:spLocks noGrp="1"/>
          </p:cNvSpPr>
          <p:nvPr>
            <p:ph sz="half" idx="1"/>
          </p:nvPr>
        </p:nvSpPr>
        <p:spPr/>
        <p:txBody>
          <a:bodyPr/>
          <a:lstStyle/>
          <a:p>
            <a:pPr marL="457200" indent="-457200">
              <a:buFont typeface="+mj-lt"/>
              <a:buAutoNum type="arabicPeriod"/>
            </a:pPr>
            <a:r>
              <a:rPr lang="en-US" dirty="0" smtClean="0"/>
              <a:t>Tell others when you need time to think</a:t>
            </a:r>
          </a:p>
          <a:p>
            <a:pPr marL="457200" indent="-457200">
              <a:buFont typeface="+mj-lt"/>
              <a:buAutoNum type="arabicPeriod"/>
            </a:pPr>
            <a:r>
              <a:rPr lang="en-US" dirty="0" smtClean="0"/>
              <a:t>Prioritize “the list”: A items must be done today; B items can wait</a:t>
            </a:r>
            <a:endParaRPr lang="en-US" dirty="0"/>
          </a:p>
        </p:txBody>
      </p:sp>
      <p:pic>
        <p:nvPicPr>
          <p:cNvPr id="5" name="Image" descr="Image"/>
          <p:cNvPicPr>
            <a:picLocks noGrp="1" noChangeAspect="1"/>
          </p:cNvPicPr>
          <p:nvPr>
            <p:ph sz="half" idx="2"/>
          </p:nvPr>
        </p:nvPicPr>
        <p:blipFill>
          <a:blip r:embed="rId2">
            <a:extLst/>
          </a:blip>
          <a:stretch>
            <a:fillRect/>
          </a:stretch>
        </p:blipFill>
        <p:spPr>
          <a:xfrm>
            <a:off x="5279909" y="1370013"/>
            <a:ext cx="2603732" cy="3262312"/>
          </a:xfrm>
          <a:prstGeom prst="rect">
            <a:avLst/>
          </a:prstGeom>
          <a:ln w="12700">
            <a:miter lim="400000"/>
          </a:ln>
        </p:spPr>
      </p:pic>
    </p:spTree>
    <p:extLst>
      <p:ext uri="{BB962C8B-B14F-4D97-AF65-F5344CB8AC3E}">
        <p14:creationId xmlns:p14="http://schemas.microsoft.com/office/powerpoint/2010/main" val="32205605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43 – Positive Perceptions</a:t>
            </a:r>
            <a:endParaRPr lang="en-US" dirty="0"/>
          </a:p>
        </p:txBody>
      </p:sp>
      <p:sp>
        <p:nvSpPr>
          <p:cNvPr id="3" name="Content Placeholder 2"/>
          <p:cNvSpPr>
            <a:spLocks noGrp="1"/>
          </p:cNvSpPr>
          <p:nvPr>
            <p:ph sz="half" idx="1"/>
          </p:nvPr>
        </p:nvSpPr>
        <p:spPr/>
        <p:txBody>
          <a:bodyPr/>
          <a:lstStyle/>
          <a:p>
            <a:pPr marL="514350" indent="-514350">
              <a:buFont typeface="+mj-lt"/>
              <a:buAutoNum type="alphaLcPeriod"/>
            </a:pPr>
            <a:r>
              <a:rPr lang="en-US" dirty="0" smtClean="0"/>
              <a:t>Orderly</a:t>
            </a:r>
          </a:p>
          <a:p>
            <a:pPr marL="514350" indent="-514350">
              <a:buFont typeface="+mj-lt"/>
              <a:buAutoNum type="alphaLcPeriod"/>
            </a:pPr>
            <a:r>
              <a:rPr lang="en-US" dirty="0" smtClean="0"/>
              <a:t>Thorough/Patient</a:t>
            </a:r>
          </a:p>
          <a:p>
            <a:pPr marL="514350" indent="-514350">
              <a:buFont typeface="+mj-lt"/>
              <a:buAutoNum type="alphaLcPeriod"/>
            </a:pPr>
            <a:r>
              <a:rPr lang="en-US" dirty="0" smtClean="0"/>
              <a:t>Accurate/Vigilant</a:t>
            </a:r>
          </a:p>
          <a:p>
            <a:pPr marL="514350" indent="-514350">
              <a:buFont typeface="+mj-lt"/>
              <a:buAutoNum type="alphaLcPeriod"/>
            </a:pPr>
            <a:r>
              <a:rPr lang="en-US" dirty="0" smtClean="0"/>
              <a:t>Industrious</a:t>
            </a:r>
            <a:endParaRPr lang="en-US" dirty="0"/>
          </a:p>
        </p:txBody>
      </p:sp>
      <p:pic>
        <p:nvPicPr>
          <p:cNvPr id="5" name="Image" descr="Image"/>
          <p:cNvPicPr>
            <a:picLocks noGrp="1" noChangeAspect="1"/>
          </p:cNvPicPr>
          <p:nvPr>
            <p:ph sz="half" idx="2"/>
          </p:nvPr>
        </p:nvPicPr>
        <p:blipFill>
          <a:blip r:embed="rId2">
            <a:extLst/>
          </a:blip>
          <a:stretch>
            <a:fillRect/>
          </a:stretch>
        </p:blipFill>
        <p:spPr>
          <a:xfrm>
            <a:off x="5349165" y="1370013"/>
            <a:ext cx="2465220" cy="3262312"/>
          </a:xfrm>
          <a:prstGeom prst="rect">
            <a:avLst/>
          </a:prstGeom>
          <a:ln w="12700">
            <a:miter lim="400000"/>
          </a:ln>
        </p:spPr>
      </p:pic>
    </p:spTree>
    <p:extLst>
      <p:ext uri="{BB962C8B-B14F-4D97-AF65-F5344CB8AC3E}">
        <p14:creationId xmlns:p14="http://schemas.microsoft.com/office/powerpoint/2010/main" val="4219421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descr="Image"/>
          <p:cNvPicPr>
            <a:picLocks noChangeAspect="1"/>
          </p:cNvPicPr>
          <p:nvPr/>
        </p:nvPicPr>
        <p:blipFill>
          <a:blip r:embed="rId2">
            <a:extLst/>
          </a:blip>
          <a:stretch>
            <a:fillRect/>
          </a:stretch>
        </p:blipFill>
        <p:spPr>
          <a:xfrm rot="16200000">
            <a:off x="1" y="0"/>
            <a:ext cx="5181600" cy="5181600"/>
          </a:xfrm>
          <a:prstGeom prst="rect">
            <a:avLst/>
          </a:prstGeom>
          <a:ln w="12700">
            <a:miter lim="400000"/>
          </a:ln>
        </p:spPr>
      </p:pic>
      <p:pic>
        <p:nvPicPr>
          <p:cNvPr id="7" name="Image" descr="Image"/>
          <p:cNvPicPr>
            <a:picLocks noChangeAspect="1"/>
          </p:cNvPicPr>
          <p:nvPr/>
        </p:nvPicPr>
        <p:blipFill>
          <a:blip r:embed="rId2">
            <a:extLst/>
          </a:blip>
          <a:stretch>
            <a:fillRect/>
          </a:stretch>
        </p:blipFill>
        <p:spPr>
          <a:xfrm rot="16200000">
            <a:off x="4572000" y="0"/>
            <a:ext cx="5181600" cy="5181600"/>
          </a:xfrm>
          <a:prstGeom prst="rect">
            <a:avLst/>
          </a:prstGeom>
          <a:ln w="12700">
            <a:miter lim="400000"/>
          </a:ln>
        </p:spPr>
      </p:pic>
    </p:spTree>
    <p:extLst>
      <p:ext uri="{BB962C8B-B14F-4D97-AF65-F5344CB8AC3E}">
        <p14:creationId xmlns:p14="http://schemas.microsoft.com/office/powerpoint/2010/main" val="34340869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43 – Negative Perceptions</a:t>
            </a:r>
            <a:endParaRPr lang="en-US" dirty="0"/>
          </a:p>
        </p:txBody>
      </p:sp>
      <p:sp>
        <p:nvSpPr>
          <p:cNvPr id="3" name="Content Placeholder 2"/>
          <p:cNvSpPr>
            <a:spLocks noGrp="1"/>
          </p:cNvSpPr>
          <p:nvPr>
            <p:ph sz="half" idx="1"/>
          </p:nvPr>
        </p:nvSpPr>
        <p:spPr/>
        <p:txBody>
          <a:bodyPr/>
          <a:lstStyle/>
          <a:p>
            <a:pPr marL="514350" indent="-514350">
              <a:buFont typeface="+mj-lt"/>
              <a:buAutoNum type="alphaLcPeriod"/>
            </a:pPr>
            <a:r>
              <a:rPr lang="en-US" dirty="0" smtClean="0"/>
              <a:t>Critical</a:t>
            </a:r>
          </a:p>
          <a:p>
            <a:pPr marL="514350" indent="-514350">
              <a:buFont typeface="+mj-lt"/>
              <a:buAutoNum type="alphaLcPeriod"/>
            </a:pPr>
            <a:r>
              <a:rPr lang="en-US" dirty="0" smtClean="0"/>
              <a:t>Moralistic</a:t>
            </a:r>
          </a:p>
          <a:p>
            <a:pPr marL="514350" indent="-514350">
              <a:buFont typeface="+mj-lt"/>
              <a:buAutoNum type="alphaLcPeriod"/>
            </a:pPr>
            <a:r>
              <a:rPr lang="en-US" dirty="0" smtClean="0"/>
              <a:t>Unresponsive/Slow</a:t>
            </a:r>
          </a:p>
          <a:p>
            <a:pPr marL="514350" indent="-514350">
              <a:buFont typeface="+mj-lt"/>
              <a:buAutoNum type="alphaLcPeriod"/>
            </a:pPr>
            <a:r>
              <a:rPr lang="en-US" dirty="0" smtClean="0"/>
              <a:t>Stuffy/Indecisive</a:t>
            </a:r>
            <a:endParaRPr lang="en-US" dirty="0"/>
          </a:p>
        </p:txBody>
      </p:sp>
      <p:pic>
        <p:nvPicPr>
          <p:cNvPr id="5" name="sandra-bullock-west-hollywood-home-263078-1531756893458-square.700x0c.jpg" descr="sandra-bullock-west-hollywood-home-263078-1531756893458-square.700x0c.jpg"/>
          <p:cNvPicPr>
            <a:picLocks noGrp="1" noChangeAspect="1"/>
          </p:cNvPicPr>
          <p:nvPr>
            <p:ph sz="half" idx="2"/>
          </p:nvPr>
        </p:nvPicPr>
        <p:blipFill>
          <a:blip r:embed="rId2">
            <a:extLst/>
          </a:blip>
          <a:stretch>
            <a:fillRect/>
          </a:stretch>
        </p:blipFill>
        <p:spPr>
          <a:xfrm>
            <a:off x="4950619" y="1370013"/>
            <a:ext cx="3262312" cy="3262312"/>
          </a:xfrm>
          <a:prstGeom prst="rect">
            <a:avLst/>
          </a:prstGeom>
          <a:ln w="12700">
            <a:miter lim="400000"/>
          </a:ln>
        </p:spPr>
      </p:pic>
    </p:spTree>
    <p:extLst>
      <p:ext uri="{BB962C8B-B14F-4D97-AF65-F5344CB8AC3E}">
        <p14:creationId xmlns:p14="http://schemas.microsoft.com/office/powerpoint/2010/main" val="13384814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Know You’re an Analytical When…</a:t>
            </a:r>
            <a:endParaRPr lang="en-US" dirty="0"/>
          </a:p>
        </p:txBody>
      </p:sp>
      <p:sp>
        <p:nvSpPr>
          <p:cNvPr id="3" name="Content Placeholder 2"/>
          <p:cNvSpPr>
            <a:spLocks noGrp="1"/>
          </p:cNvSpPr>
          <p:nvPr>
            <p:ph idx="1"/>
          </p:nvPr>
        </p:nvSpPr>
        <p:spPr/>
        <p:txBody>
          <a:bodyPr/>
          <a:lstStyle/>
          <a:p>
            <a:pPr marL="0" indent="0" algn="ctr">
              <a:buNone/>
            </a:pPr>
            <a:r>
              <a:rPr lang="en-US" dirty="0"/>
              <a:t>You </a:t>
            </a:r>
            <a:r>
              <a:rPr lang="en-US" dirty="0" smtClean="0"/>
              <a:t>begin </a:t>
            </a:r>
            <a:r>
              <a:rPr lang="en-US" dirty="0"/>
              <a:t>your summer vacation by reading all your insurance </a:t>
            </a:r>
            <a:r>
              <a:rPr lang="en-US" dirty="0" smtClean="0"/>
              <a:t>policies</a:t>
            </a:r>
            <a:endParaRPr lang="en-US" dirty="0"/>
          </a:p>
        </p:txBody>
      </p:sp>
      <p:pic>
        <p:nvPicPr>
          <p:cNvPr id="4" name="Image" descr="Image"/>
          <p:cNvPicPr>
            <a:picLocks noChangeAspect="1"/>
          </p:cNvPicPr>
          <p:nvPr/>
        </p:nvPicPr>
        <p:blipFill>
          <a:blip r:embed="rId2">
            <a:extLst/>
          </a:blip>
          <a:srcRect l="2980" t="3838" r="2933" b="3458"/>
          <a:stretch>
            <a:fillRect/>
          </a:stretch>
        </p:blipFill>
        <p:spPr>
          <a:xfrm>
            <a:off x="762000" y="2587916"/>
            <a:ext cx="2514600" cy="1857313"/>
          </a:xfrm>
          <a:custGeom>
            <a:avLst/>
            <a:gdLst/>
            <a:ahLst/>
            <a:cxnLst>
              <a:cxn ang="0">
                <a:pos x="wd2" y="hd2"/>
              </a:cxn>
              <a:cxn ang="5400000">
                <a:pos x="wd2" y="hd2"/>
              </a:cxn>
              <a:cxn ang="10800000">
                <a:pos x="wd2" y="hd2"/>
              </a:cxn>
              <a:cxn ang="16200000">
                <a:pos x="wd2" y="hd2"/>
              </a:cxn>
            </a:cxnLst>
            <a:rect l="0" t="0" r="r" b="b"/>
            <a:pathLst>
              <a:path w="21521" h="21487" extrusionOk="0">
                <a:moveTo>
                  <a:pt x="7645" y="2"/>
                </a:moveTo>
                <a:cubicBezTo>
                  <a:pt x="5316" y="-58"/>
                  <a:pt x="2846" y="1513"/>
                  <a:pt x="1522" y="4013"/>
                </a:cubicBezTo>
                <a:cubicBezTo>
                  <a:pt x="1035" y="4934"/>
                  <a:pt x="444" y="6633"/>
                  <a:pt x="228" y="7735"/>
                </a:cubicBezTo>
                <a:cubicBezTo>
                  <a:pt x="-19" y="8990"/>
                  <a:pt x="-74" y="11027"/>
                  <a:pt x="105" y="12305"/>
                </a:cubicBezTo>
                <a:cubicBezTo>
                  <a:pt x="245" y="13307"/>
                  <a:pt x="633" y="14931"/>
                  <a:pt x="905" y="15653"/>
                </a:cubicBezTo>
                <a:cubicBezTo>
                  <a:pt x="1052" y="16041"/>
                  <a:pt x="1051" y="16056"/>
                  <a:pt x="877" y="16378"/>
                </a:cubicBezTo>
                <a:cubicBezTo>
                  <a:pt x="644" y="16810"/>
                  <a:pt x="651" y="17496"/>
                  <a:pt x="892" y="17822"/>
                </a:cubicBezTo>
                <a:cubicBezTo>
                  <a:pt x="1023" y="17998"/>
                  <a:pt x="1219" y="18079"/>
                  <a:pt x="1650" y="18132"/>
                </a:cubicBezTo>
                <a:lnTo>
                  <a:pt x="2230" y="18205"/>
                </a:lnTo>
                <a:lnTo>
                  <a:pt x="3007" y="19161"/>
                </a:lnTo>
                <a:cubicBezTo>
                  <a:pt x="3434" y="19687"/>
                  <a:pt x="3859" y="20171"/>
                  <a:pt x="3951" y="20235"/>
                </a:cubicBezTo>
                <a:cubicBezTo>
                  <a:pt x="4192" y="20403"/>
                  <a:pt x="6061" y="21255"/>
                  <a:pt x="6456" y="21376"/>
                </a:cubicBezTo>
                <a:cubicBezTo>
                  <a:pt x="6999" y="21542"/>
                  <a:pt x="8681" y="21517"/>
                  <a:pt x="9330" y="21334"/>
                </a:cubicBezTo>
                <a:cubicBezTo>
                  <a:pt x="10662" y="20956"/>
                  <a:pt x="11912" y="20104"/>
                  <a:pt x="12857" y="18926"/>
                </a:cubicBezTo>
                <a:cubicBezTo>
                  <a:pt x="13721" y="17850"/>
                  <a:pt x="14516" y="16201"/>
                  <a:pt x="14844" y="14807"/>
                </a:cubicBezTo>
                <a:cubicBezTo>
                  <a:pt x="15009" y="14109"/>
                  <a:pt x="15055" y="14069"/>
                  <a:pt x="15429" y="14312"/>
                </a:cubicBezTo>
                <a:cubicBezTo>
                  <a:pt x="15608" y="14429"/>
                  <a:pt x="15809" y="14524"/>
                  <a:pt x="15875" y="14524"/>
                </a:cubicBezTo>
                <a:cubicBezTo>
                  <a:pt x="15940" y="14524"/>
                  <a:pt x="16209" y="14658"/>
                  <a:pt x="16472" y="14821"/>
                </a:cubicBezTo>
                <a:cubicBezTo>
                  <a:pt x="16883" y="15074"/>
                  <a:pt x="17032" y="15108"/>
                  <a:pt x="17513" y="15061"/>
                </a:cubicBezTo>
                <a:cubicBezTo>
                  <a:pt x="18517" y="14965"/>
                  <a:pt x="19430" y="14204"/>
                  <a:pt x="19871" y="13097"/>
                </a:cubicBezTo>
                <a:cubicBezTo>
                  <a:pt x="20155" y="12385"/>
                  <a:pt x="20221" y="11910"/>
                  <a:pt x="20105" y="11437"/>
                </a:cubicBezTo>
                <a:cubicBezTo>
                  <a:pt x="20029" y="11123"/>
                  <a:pt x="20036" y="10987"/>
                  <a:pt x="20141" y="10712"/>
                </a:cubicBezTo>
                <a:cubicBezTo>
                  <a:pt x="20305" y="10283"/>
                  <a:pt x="20310" y="9473"/>
                  <a:pt x="20148" y="9162"/>
                </a:cubicBezTo>
                <a:cubicBezTo>
                  <a:pt x="20031" y="8936"/>
                  <a:pt x="20047" y="8907"/>
                  <a:pt x="20488" y="8547"/>
                </a:cubicBezTo>
                <a:cubicBezTo>
                  <a:pt x="21147" y="8009"/>
                  <a:pt x="21510" y="7179"/>
                  <a:pt x="21520" y="6366"/>
                </a:cubicBezTo>
                <a:cubicBezTo>
                  <a:pt x="21526" y="5878"/>
                  <a:pt x="21404" y="5395"/>
                  <a:pt x="21143" y="4985"/>
                </a:cubicBezTo>
                <a:cubicBezTo>
                  <a:pt x="20410" y="3830"/>
                  <a:pt x="19319" y="3932"/>
                  <a:pt x="17620" y="5316"/>
                </a:cubicBezTo>
                <a:cubicBezTo>
                  <a:pt x="16960" y="5853"/>
                  <a:pt x="16918" y="5873"/>
                  <a:pt x="16630" y="5744"/>
                </a:cubicBezTo>
                <a:cubicBezTo>
                  <a:pt x="16030" y="5478"/>
                  <a:pt x="15415" y="5622"/>
                  <a:pt x="14872" y="6159"/>
                </a:cubicBezTo>
                <a:lnTo>
                  <a:pt x="14609" y="6422"/>
                </a:lnTo>
                <a:lnTo>
                  <a:pt x="14267" y="5570"/>
                </a:lnTo>
                <a:cubicBezTo>
                  <a:pt x="13128" y="2722"/>
                  <a:pt x="11036" y="702"/>
                  <a:pt x="8631" y="128"/>
                </a:cubicBezTo>
                <a:cubicBezTo>
                  <a:pt x="8308" y="51"/>
                  <a:pt x="7978" y="10"/>
                  <a:pt x="7645" y="2"/>
                </a:cubicBezTo>
                <a:close/>
              </a:path>
            </a:pathLst>
          </a:custGeom>
          <a:ln w="12700">
            <a:miter lim="400000"/>
          </a:ln>
        </p:spPr>
      </p:pic>
    </p:spTree>
    <p:extLst>
      <p:ext uri="{BB962C8B-B14F-4D97-AF65-F5344CB8AC3E}">
        <p14:creationId xmlns:p14="http://schemas.microsoft.com/office/powerpoint/2010/main" val="12140753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Know You’re an Analytical When…</a:t>
            </a:r>
            <a:endParaRPr lang="en-US" dirty="0"/>
          </a:p>
        </p:txBody>
      </p:sp>
      <p:sp>
        <p:nvSpPr>
          <p:cNvPr id="3" name="Content Placeholder 2"/>
          <p:cNvSpPr>
            <a:spLocks noGrp="1"/>
          </p:cNvSpPr>
          <p:nvPr>
            <p:ph idx="1"/>
          </p:nvPr>
        </p:nvSpPr>
        <p:spPr/>
        <p:txBody>
          <a:bodyPr/>
          <a:lstStyle/>
          <a:p>
            <a:pPr marL="0" indent="0" algn="ctr">
              <a:buNone/>
            </a:pPr>
            <a:r>
              <a:rPr lang="en-US" dirty="0" smtClean="0"/>
              <a:t>You make </a:t>
            </a:r>
            <a:r>
              <a:rPr lang="en-US" dirty="0"/>
              <a:t>a hobby out of checking the claims of laundry </a:t>
            </a:r>
            <a:r>
              <a:rPr lang="en-US" dirty="0" smtClean="0"/>
              <a:t>detergents</a:t>
            </a:r>
            <a:endParaRPr lang="en-US" dirty="0"/>
          </a:p>
        </p:txBody>
      </p:sp>
      <p:pic>
        <p:nvPicPr>
          <p:cNvPr id="4" name="Image" descr="Image"/>
          <p:cNvPicPr>
            <a:picLocks noChangeAspect="1"/>
          </p:cNvPicPr>
          <p:nvPr/>
        </p:nvPicPr>
        <p:blipFill>
          <a:blip r:embed="rId2">
            <a:extLst/>
          </a:blip>
          <a:stretch>
            <a:fillRect/>
          </a:stretch>
        </p:blipFill>
        <p:spPr>
          <a:xfrm>
            <a:off x="6324600" y="2266950"/>
            <a:ext cx="2101477" cy="1752599"/>
          </a:xfrm>
          <a:prstGeom prst="rect">
            <a:avLst/>
          </a:prstGeom>
          <a:ln w="25400">
            <a:miter lim="400000"/>
          </a:ln>
          <a:effectLst>
            <a:reflection stA="50000" endPos="40000" dir="5400000" sy="-100000" algn="bl" rotWithShape="0"/>
          </a:effectLst>
        </p:spPr>
      </p:pic>
    </p:spTree>
    <p:extLst>
      <p:ext uri="{BB962C8B-B14F-4D97-AF65-F5344CB8AC3E}">
        <p14:creationId xmlns:p14="http://schemas.microsoft.com/office/powerpoint/2010/main" val="5975931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Know You’re an Analytical When…</a:t>
            </a:r>
            <a:endParaRPr lang="en-US" dirty="0"/>
          </a:p>
        </p:txBody>
      </p:sp>
      <p:sp>
        <p:nvSpPr>
          <p:cNvPr id="3" name="Content Placeholder 2"/>
          <p:cNvSpPr>
            <a:spLocks noGrp="1"/>
          </p:cNvSpPr>
          <p:nvPr>
            <p:ph idx="1"/>
          </p:nvPr>
        </p:nvSpPr>
        <p:spPr/>
        <p:txBody>
          <a:bodyPr/>
          <a:lstStyle/>
          <a:p>
            <a:pPr marL="0" indent="0" algn="ctr">
              <a:buNone/>
            </a:pPr>
            <a:r>
              <a:rPr lang="en-US" dirty="0" smtClean="0"/>
              <a:t>You run </a:t>
            </a:r>
            <a:r>
              <a:rPr lang="en-US" dirty="0"/>
              <a:t>out of gas on purpose to find out exactly how far your car goes on a gallon of </a:t>
            </a:r>
            <a:r>
              <a:rPr lang="en-US" dirty="0" smtClean="0"/>
              <a:t>gas</a:t>
            </a:r>
            <a:endParaRPr lang="en-US" dirty="0"/>
          </a:p>
        </p:txBody>
      </p:sp>
      <p:pic>
        <p:nvPicPr>
          <p:cNvPr id="4" name="Image" descr="Image"/>
          <p:cNvPicPr>
            <a:picLocks noChangeAspect="1"/>
          </p:cNvPicPr>
          <p:nvPr/>
        </p:nvPicPr>
        <p:blipFill>
          <a:blip r:embed="rId2">
            <a:extLst/>
          </a:blip>
          <a:stretch>
            <a:fillRect/>
          </a:stretch>
        </p:blipFill>
        <p:spPr>
          <a:xfrm>
            <a:off x="838200" y="2716955"/>
            <a:ext cx="1915370" cy="1915370"/>
          </a:xfrm>
          <a:prstGeom prst="rect">
            <a:avLst/>
          </a:prstGeom>
          <a:ln w="12700">
            <a:miter lim="400000"/>
          </a:ln>
        </p:spPr>
      </p:pic>
    </p:spTree>
    <p:extLst>
      <p:ext uri="{BB962C8B-B14F-4D97-AF65-F5344CB8AC3E}">
        <p14:creationId xmlns:p14="http://schemas.microsoft.com/office/powerpoint/2010/main" val="41620542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05978"/>
            <a:ext cx="7086600" cy="857250"/>
          </a:xfrm>
        </p:spPr>
        <p:txBody>
          <a:bodyPr>
            <a:normAutofit fontScale="90000"/>
          </a:bodyPr>
          <a:lstStyle/>
          <a:p>
            <a:r>
              <a:rPr lang="en-US" dirty="0" smtClean="0"/>
              <a:t>Page 45 – Amiables Act Like</a:t>
            </a:r>
            <a:endParaRPr lang="en-US" dirty="0"/>
          </a:p>
        </p:txBody>
      </p:sp>
      <p:grpSp>
        <p:nvGrpSpPr>
          <p:cNvPr id="10" name="Group 9"/>
          <p:cNvGrpSpPr/>
          <p:nvPr/>
        </p:nvGrpSpPr>
        <p:grpSpPr>
          <a:xfrm>
            <a:off x="1469582" y="1428750"/>
            <a:ext cx="6566787" cy="1973814"/>
            <a:chOff x="2239060" y="3103341"/>
            <a:chExt cx="6566787" cy="1973814"/>
          </a:xfrm>
        </p:grpSpPr>
        <p:grpSp>
          <p:nvGrpSpPr>
            <p:cNvPr id="5" name="Group 4"/>
            <p:cNvGrpSpPr/>
            <p:nvPr/>
          </p:nvGrpSpPr>
          <p:grpSpPr>
            <a:xfrm>
              <a:off x="2239060" y="3103341"/>
              <a:ext cx="1254659" cy="1973605"/>
              <a:chOff x="2239060" y="3103341"/>
              <a:chExt cx="1254659" cy="1973605"/>
            </a:xfrm>
          </p:grpSpPr>
          <p:pic>
            <p:nvPicPr>
              <p:cNvPr id="22" name="Image" descr="Image"/>
              <p:cNvPicPr>
                <a:picLocks noChangeAspect="1"/>
              </p:cNvPicPr>
              <p:nvPr/>
            </p:nvPicPr>
            <p:blipFill>
              <a:blip r:embed="rId2">
                <a:extLst/>
              </a:blip>
              <a:srcRect b="7642"/>
              <a:stretch>
                <a:fillRect/>
              </a:stretch>
            </p:blipFill>
            <p:spPr>
              <a:xfrm>
                <a:off x="2239060" y="3103341"/>
                <a:ext cx="1254659" cy="1371600"/>
              </a:xfrm>
              <a:prstGeom prst="rect">
                <a:avLst/>
              </a:prstGeom>
              <a:ln w="12700">
                <a:miter lim="400000"/>
              </a:ln>
            </p:spPr>
          </p:pic>
          <p:sp>
            <p:nvSpPr>
              <p:cNvPr id="23" name="TextBox 22"/>
              <p:cNvSpPr txBox="1"/>
              <p:nvPr/>
            </p:nvSpPr>
            <p:spPr>
              <a:xfrm>
                <a:off x="2302445" y="4430615"/>
                <a:ext cx="1127889" cy="646331"/>
              </a:xfrm>
              <a:prstGeom prst="rect">
                <a:avLst/>
              </a:prstGeom>
              <a:solidFill>
                <a:srgbClr val="FF9933"/>
              </a:solidFill>
            </p:spPr>
            <p:txBody>
              <a:bodyPr wrap="square" rtlCol="0">
                <a:spAutoFit/>
              </a:bodyPr>
              <a:lstStyle/>
              <a:p>
                <a:pPr algn="ctr"/>
                <a:r>
                  <a:rPr lang="en-US" dirty="0" smtClean="0">
                    <a:solidFill>
                      <a:schemeClr val="bg1"/>
                    </a:solidFill>
                  </a:rPr>
                  <a:t>Adam Sandler</a:t>
                </a:r>
                <a:endParaRPr lang="en-US" dirty="0">
                  <a:solidFill>
                    <a:schemeClr val="bg1"/>
                  </a:solidFill>
                </a:endParaRPr>
              </a:p>
            </p:txBody>
          </p:sp>
        </p:grpSp>
        <p:grpSp>
          <p:nvGrpSpPr>
            <p:cNvPr id="7" name="Group 6"/>
            <p:cNvGrpSpPr/>
            <p:nvPr/>
          </p:nvGrpSpPr>
          <p:grpSpPr>
            <a:xfrm>
              <a:off x="5685854" y="3103341"/>
              <a:ext cx="1329984" cy="1973605"/>
              <a:chOff x="5685854" y="3103341"/>
              <a:chExt cx="1329984" cy="1973605"/>
            </a:xfrm>
          </p:grpSpPr>
          <p:pic>
            <p:nvPicPr>
              <p:cNvPr id="16" name="Image" descr="Image"/>
              <p:cNvPicPr>
                <a:picLocks noChangeAspect="1"/>
              </p:cNvPicPr>
              <p:nvPr/>
            </p:nvPicPr>
            <p:blipFill>
              <a:blip r:embed="rId3">
                <a:extLst/>
              </a:blip>
              <a:srcRect l="25180" t="10163" r="25180" b="38644"/>
              <a:stretch>
                <a:fillRect/>
              </a:stretch>
            </p:blipFill>
            <p:spPr>
              <a:xfrm>
                <a:off x="5685854" y="3103341"/>
                <a:ext cx="1329984" cy="1371600"/>
              </a:xfrm>
              <a:prstGeom prst="rect">
                <a:avLst/>
              </a:prstGeom>
              <a:ln w="12700">
                <a:miter lim="400000"/>
              </a:ln>
            </p:spPr>
          </p:pic>
          <p:sp>
            <p:nvSpPr>
              <p:cNvPr id="29" name="TextBox 28"/>
              <p:cNvSpPr txBox="1"/>
              <p:nvPr/>
            </p:nvSpPr>
            <p:spPr>
              <a:xfrm>
                <a:off x="5786902" y="4430615"/>
                <a:ext cx="1127889" cy="646331"/>
              </a:xfrm>
              <a:prstGeom prst="rect">
                <a:avLst/>
              </a:prstGeom>
              <a:solidFill>
                <a:srgbClr val="FF9933"/>
              </a:solidFill>
            </p:spPr>
            <p:txBody>
              <a:bodyPr wrap="square" rtlCol="0">
                <a:spAutoFit/>
              </a:bodyPr>
              <a:lstStyle/>
              <a:p>
                <a:pPr algn="ctr"/>
                <a:r>
                  <a:rPr lang="en-US" dirty="0" smtClean="0">
                    <a:solidFill>
                      <a:schemeClr val="bg1"/>
                    </a:solidFill>
                  </a:rPr>
                  <a:t>Mister Rogers</a:t>
                </a:r>
                <a:endParaRPr lang="en-US" dirty="0">
                  <a:solidFill>
                    <a:schemeClr val="bg1"/>
                  </a:solidFill>
                </a:endParaRPr>
              </a:p>
            </p:txBody>
          </p:sp>
        </p:grpSp>
        <p:grpSp>
          <p:nvGrpSpPr>
            <p:cNvPr id="6" name="Group 5"/>
            <p:cNvGrpSpPr/>
            <p:nvPr/>
          </p:nvGrpSpPr>
          <p:grpSpPr>
            <a:xfrm>
              <a:off x="3912127" y="3103341"/>
              <a:ext cx="1355319" cy="1973605"/>
              <a:chOff x="3912127" y="3103341"/>
              <a:chExt cx="1355319" cy="1973605"/>
            </a:xfrm>
          </p:grpSpPr>
          <p:pic>
            <p:nvPicPr>
              <p:cNvPr id="19" name="Image" descr="Image"/>
              <p:cNvPicPr>
                <a:picLocks noChangeAspect="1"/>
              </p:cNvPicPr>
              <p:nvPr/>
            </p:nvPicPr>
            <p:blipFill>
              <a:blip r:embed="rId4">
                <a:extLst/>
              </a:blip>
              <a:srcRect l="6191" r="3459" b="20798"/>
              <a:stretch>
                <a:fillRect/>
              </a:stretch>
            </p:blipFill>
            <p:spPr>
              <a:xfrm>
                <a:off x="3912127" y="3103341"/>
                <a:ext cx="1355319" cy="1371600"/>
              </a:xfrm>
              <a:prstGeom prst="rect">
                <a:avLst/>
              </a:prstGeom>
              <a:ln w="12700">
                <a:miter lim="400000"/>
              </a:ln>
            </p:spPr>
          </p:pic>
          <p:sp>
            <p:nvSpPr>
              <p:cNvPr id="30" name="TextBox 29"/>
              <p:cNvSpPr txBox="1"/>
              <p:nvPr/>
            </p:nvSpPr>
            <p:spPr>
              <a:xfrm>
                <a:off x="4025842" y="4430615"/>
                <a:ext cx="1127889" cy="646331"/>
              </a:xfrm>
              <a:prstGeom prst="rect">
                <a:avLst/>
              </a:prstGeom>
              <a:solidFill>
                <a:srgbClr val="FF9933"/>
              </a:solidFill>
            </p:spPr>
            <p:txBody>
              <a:bodyPr wrap="square" rtlCol="0">
                <a:spAutoFit/>
              </a:bodyPr>
              <a:lstStyle/>
              <a:p>
                <a:pPr algn="ctr"/>
                <a:r>
                  <a:rPr lang="en-US" dirty="0" smtClean="0">
                    <a:solidFill>
                      <a:schemeClr val="bg1"/>
                    </a:solidFill>
                  </a:rPr>
                  <a:t>George Bush</a:t>
                </a:r>
                <a:endParaRPr lang="en-US" dirty="0">
                  <a:solidFill>
                    <a:schemeClr val="bg1"/>
                  </a:solidFill>
                </a:endParaRPr>
              </a:p>
            </p:txBody>
          </p:sp>
        </p:grpSp>
        <p:grpSp>
          <p:nvGrpSpPr>
            <p:cNvPr id="9" name="Group 8"/>
            <p:cNvGrpSpPr/>
            <p:nvPr/>
          </p:nvGrpSpPr>
          <p:grpSpPr>
            <a:xfrm>
              <a:off x="7434247" y="3103341"/>
              <a:ext cx="1371600" cy="1973814"/>
              <a:chOff x="7434247" y="3103341"/>
              <a:chExt cx="1371600" cy="1973814"/>
            </a:xfrm>
          </p:grpSpPr>
          <p:pic>
            <p:nvPicPr>
              <p:cNvPr id="21" name="nicole-kidman-skincare-240840-1509650304725-main.700x0c.jpg" descr="nicole-kidman-skincare-240840-1509650304725-main.700x0c.jpg"/>
              <p:cNvPicPr>
                <a:picLocks noChangeAspect="1"/>
              </p:cNvPicPr>
              <p:nvPr/>
            </p:nvPicPr>
            <p:blipFill>
              <a:blip r:embed="rId5">
                <a:extLst/>
              </a:blip>
              <a:stretch>
                <a:fillRect/>
              </a:stretch>
            </p:blipFill>
            <p:spPr>
              <a:xfrm>
                <a:off x="7434247" y="3103341"/>
                <a:ext cx="1371600" cy="1371600"/>
              </a:xfrm>
              <a:prstGeom prst="rect">
                <a:avLst/>
              </a:prstGeom>
              <a:ln w="12700">
                <a:miter lim="400000"/>
              </a:ln>
            </p:spPr>
          </p:pic>
          <p:sp>
            <p:nvSpPr>
              <p:cNvPr id="31" name="TextBox 30"/>
              <p:cNvSpPr txBox="1"/>
              <p:nvPr/>
            </p:nvSpPr>
            <p:spPr>
              <a:xfrm>
                <a:off x="7556103" y="4430824"/>
                <a:ext cx="1127889" cy="646331"/>
              </a:xfrm>
              <a:prstGeom prst="rect">
                <a:avLst/>
              </a:prstGeom>
              <a:solidFill>
                <a:srgbClr val="FF9933"/>
              </a:solidFill>
            </p:spPr>
            <p:txBody>
              <a:bodyPr wrap="square" rtlCol="0">
                <a:spAutoFit/>
              </a:bodyPr>
              <a:lstStyle/>
              <a:p>
                <a:pPr algn="ctr"/>
                <a:r>
                  <a:rPr lang="en-US" dirty="0" smtClean="0">
                    <a:solidFill>
                      <a:schemeClr val="bg1"/>
                    </a:solidFill>
                  </a:rPr>
                  <a:t>Nicole Kidman</a:t>
                </a:r>
                <a:endParaRPr lang="en-US" dirty="0">
                  <a:solidFill>
                    <a:schemeClr val="bg1"/>
                  </a:solidFill>
                </a:endParaRPr>
              </a:p>
            </p:txBody>
          </p:sp>
        </p:grpSp>
      </p:grpSp>
      <p:sp>
        <p:nvSpPr>
          <p:cNvPr id="17" name="TextBox 16"/>
          <p:cNvSpPr txBox="1"/>
          <p:nvPr/>
        </p:nvSpPr>
        <p:spPr>
          <a:xfrm>
            <a:off x="990600" y="3714750"/>
            <a:ext cx="7524750" cy="1015663"/>
          </a:xfrm>
          <a:prstGeom prst="rect">
            <a:avLst/>
          </a:prstGeom>
          <a:noFill/>
        </p:spPr>
        <p:txBody>
          <a:bodyPr wrap="square" rtlCol="0">
            <a:spAutoFit/>
          </a:bodyPr>
          <a:lstStyle/>
          <a:p>
            <a:pPr algn="ctr"/>
            <a:r>
              <a:rPr lang="en-US" sz="2000" dirty="0" smtClean="0">
                <a:solidFill>
                  <a:schemeClr val="accent5">
                    <a:lumMod val="75000"/>
                  </a:schemeClr>
                </a:solidFill>
              </a:rPr>
              <a:t>37%; Relationship and Team Buy-In; Avoid Conflict; Peacemakers; Only Act When They Trust You; </a:t>
            </a:r>
          </a:p>
          <a:p>
            <a:pPr algn="ctr"/>
            <a:r>
              <a:rPr lang="en-US" sz="2000" dirty="0" smtClean="0">
                <a:solidFill>
                  <a:schemeClr val="accent5">
                    <a:lumMod val="75000"/>
                  </a:schemeClr>
                </a:solidFill>
              </a:rPr>
              <a:t>You Never Know Where You Stand; Listen; Ask</a:t>
            </a:r>
            <a:endParaRPr lang="en-US" sz="2000" dirty="0">
              <a:solidFill>
                <a:schemeClr val="accent5">
                  <a:lumMod val="75000"/>
                </a:schemeClr>
              </a:solidFill>
            </a:endParaRPr>
          </a:p>
        </p:txBody>
      </p:sp>
    </p:spTree>
    <p:extLst>
      <p:ext uri="{BB962C8B-B14F-4D97-AF65-F5344CB8AC3E}">
        <p14:creationId xmlns:p14="http://schemas.microsoft.com/office/powerpoint/2010/main" val="33613041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46 – Recognize the Amiable</a:t>
            </a:r>
            <a:endParaRPr lang="en-US" dirty="0"/>
          </a:p>
        </p:txBody>
      </p:sp>
      <p:sp>
        <p:nvSpPr>
          <p:cNvPr id="3" name="Content Placeholder 2"/>
          <p:cNvSpPr>
            <a:spLocks noGrp="1"/>
          </p:cNvSpPr>
          <p:nvPr>
            <p:ph sz="half" idx="1"/>
          </p:nvPr>
        </p:nvSpPr>
        <p:spPr/>
        <p:txBody>
          <a:bodyPr/>
          <a:lstStyle/>
          <a:p>
            <a:pPr marL="0" indent="0">
              <a:buNone/>
            </a:pPr>
            <a:r>
              <a:rPr lang="en-US" dirty="0" smtClean="0"/>
              <a:t>Low Assertiveness</a:t>
            </a:r>
          </a:p>
          <a:p>
            <a:pPr marL="457200" indent="-457200">
              <a:buFont typeface="+mj-lt"/>
              <a:buAutoNum type="arabicPeriod"/>
            </a:pPr>
            <a:r>
              <a:rPr lang="en-US" dirty="0" smtClean="0"/>
              <a:t>Listeners</a:t>
            </a:r>
          </a:p>
          <a:p>
            <a:pPr marL="457200" indent="-457200">
              <a:buFont typeface="+mj-lt"/>
              <a:buAutoNum type="arabicPeriod"/>
            </a:pPr>
            <a:r>
              <a:rPr lang="en-US" dirty="0" smtClean="0"/>
              <a:t>Less-Talkative</a:t>
            </a:r>
            <a:endParaRPr lang="en-US" dirty="0" smtClean="0"/>
          </a:p>
          <a:p>
            <a:pPr marL="457200" indent="-457200">
              <a:buFont typeface="+mj-lt"/>
              <a:buAutoNum type="arabicPeriod"/>
            </a:pPr>
            <a:r>
              <a:rPr lang="en-US" dirty="0" smtClean="0"/>
              <a:t>Distance</a:t>
            </a:r>
            <a:endParaRPr lang="en-US" dirty="0" smtClean="0"/>
          </a:p>
          <a:p>
            <a:pPr marL="457200" indent="-457200">
              <a:buFont typeface="+mj-lt"/>
              <a:buAutoNum type="arabicPeriod"/>
            </a:pPr>
            <a:r>
              <a:rPr lang="en-US" dirty="0" smtClean="0"/>
              <a:t>Others</a:t>
            </a:r>
          </a:p>
          <a:p>
            <a:pPr marL="457200" indent="-457200">
              <a:buFont typeface="+mj-lt"/>
              <a:buAutoNum type="arabicPeriod"/>
            </a:pPr>
            <a:r>
              <a:rPr lang="en-US" dirty="0" smtClean="0"/>
              <a:t>Ideas</a:t>
            </a:r>
            <a:endParaRPr lang="en-US" dirty="0"/>
          </a:p>
        </p:txBody>
      </p:sp>
      <p:pic>
        <p:nvPicPr>
          <p:cNvPr id="5" name="Image" descr="Image"/>
          <p:cNvPicPr>
            <a:picLocks noGrp="1" noChangeAspect="1"/>
          </p:cNvPicPr>
          <p:nvPr>
            <p:ph sz="half" idx="2"/>
          </p:nvPr>
        </p:nvPicPr>
        <p:blipFill>
          <a:blip r:embed="rId2">
            <a:extLst/>
          </a:blip>
          <a:stretch>
            <a:fillRect/>
          </a:stretch>
        </p:blipFill>
        <p:spPr>
          <a:xfrm>
            <a:off x="5414962" y="1620044"/>
            <a:ext cx="2333625" cy="2762250"/>
          </a:xfrm>
          <a:prstGeom prst="rect">
            <a:avLst/>
          </a:prstGeom>
          <a:ln w="12700">
            <a:miter lim="400000"/>
          </a:ln>
        </p:spPr>
      </p:pic>
    </p:spTree>
    <p:extLst>
      <p:ext uri="{BB962C8B-B14F-4D97-AF65-F5344CB8AC3E}">
        <p14:creationId xmlns:p14="http://schemas.microsoft.com/office/powerpoint/2010/main" val="35160720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46 – Recognize the Amiable</a:t>
            </a:r>
            <a:endParaRPr lang="en-US" dirty="0"/>
          </a:p>
        </p:txBody>
      </p:sp>
      <p:sp>
        <p:nvSpPr>
          <p:cNvPr id="3" name="Content Placeholder 2"/>
          <p:cNvSpPr>
            <a:spLocks noGrp="1"/>
          </p:cNvSpPr>
          <p:nvPr>
            <p:ph sz="half" idx="1"/>
          </p:nvPr>
        </p:nvSpPr>
        <p:spPr/>
        <p:txBody>
          <a:bodyPr/>
          <a:lstStyle/>
          <a:p>
            <a:pPr marL="0" indent="0">
              <a:buNone/>
            </a:pPr>
            <a:r>
              <a:rPr lang="en-US" dirty="0" smtClean="0"/>
              <a:t>High Responsiveness</a:t>
            </a:r>
          </a:p>
          <a:p>
            <a:pPr marL="514350" indent="-514350">
              <a:buFont typeface="+mj-lt"/>
              <a:buAutoNum type="arabicPeriod"/>
            </a:pPr>
            <a:r>
              <a:rPr lang="en-US" dirty="0" smtClean="0"/>
              <a:t>Team-Oriented</a:t>
            </a:r>
          </a:p>
          <a:p>
            <a:pPr marL="514350" indent="-514350">
              <a:buFont typeface="+mj-lt"/>
              <a:buAutoNum type="arabicPeriod"/>
            </a:pPr>
            <a:r>
              <a:rPr lang="en-US" dirty="0" smtClean="0"/>
              <a:t>Meander</a:t>
            </a:r>
          </a:p>
          <a:p>
            <a:pPr marL="514350" indent="-514350">
              <a:buFont typeface="+mj-lt"/>
              <a:buAutoNum type="arabicPeriod"/>
            </a:pPr>
            <a:r>
              <a:rPr lang="en-US" dirty="0" smtClean="0"/>
              <a:t>Observe You</a:t>
            </a:r>
          </a:p>
          <a:p>
            <a:pPr marL="514350" indent="-514350">
              <a:buFont typeface="+mj-lt"/>
              <a:buAutoNum type="arabicPeriod"/>
            </a:pPr>
            <a:r>
              <a:rPr lang="en-US" dirty="0" smtClean="0"/>
              <a:t>Phony</a:t>
            </a:r>
          </a:p>
          <a:p>
            <a:pPr marL="514350" indent="-514350">
              <a:buFont typeface="+mj-lt"/>
              <a:buAutoNum type="arabicPeriod"/>
            </a:pPr>
            <a:r>
              <a:rPr lang="en-US" dirty="0" smtClean="0"/>
              <a:t>Too Quiet</a:t>
            </a:r>
          </a:p>
          <a:p>
            <a:endParaRPr lang="en-US" dirty="0"/>
          </a:p>
        </p:txBody>
      </p:sp>
      <p:pic>
        <p:nvPicPr>
          <p:cNvPr id="5" name="Image" descr="Image"/>
          <p:cNvPicPr>
            <a:picLocks noGrp="1" noChangeAspect="1"/>
          </p:cNvPicPr>
          <p:nvPr>
            <p:ph sz="half" idx="2"/>
          </p:nvPr>
        </p:nvPicPr>
        <p:blipFill>
          <a:blip r:embed="rId2">
            <a:extLst/>
          </a:blip>
          <a:stretch>
            <a:fillRect/>
          </a:stretch>
        </p:blipFill>
        <p:spPr>
          <a:xfrm>
            <a:off x="5168834" y="1370013"/>
            <a:ext cx="2825882" cy="3262312"/>
          </a:xfrm>
          <a:prstGeom prst="rect">
            <a:avLst/>
          </a:prstGeom>
          <a:ln w="12700">
            <a:miter lim="400000"/>
          </a:ln>
        </p:spPr>
      </p:pic>
    </p:spTree>
    <p:extLst>
      <p:ext uri="{BB962C8B-B14F-4D97-AF65-F5344CB8AC3E}">
        <p14:creationId xmlns:p14="http://schemas.microsoft.com/office/powerpoint/2010/main" val="1116467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47 – When Working with Amiables</a:t>
            </a:r>
            <a:endParaRPr lang="en-US" dirty="0"/>
          </a:p>
        </p:txBody>
      </p:sp>
      <p:sp>
        <p:nvSpPr>
          <p:cNvPr id="3" name="Content Placeholder 2"/>
          <p:cNvSpPr>
            <a:spLocks noGrp="1"/>
          </p:cNvSpPr>
          <p:nvPr>
            <p:ph sz="half" idx="1"/>
          </p:nvPr>
        </p:nvSpPr>
        <p:spPr/>
        <p:txBody>
          <a:bodyPr/>
          <a:lstStyle/>
          <a:p>
            <a:pPr marL="457200" indent="-457200">
              <a:buFont typeface="+mj-lt"/>
              <a:buAutoNum type="arabicPeriod"/>
            </a:pPr>
            <a:r>
              <a:rPr lang="en-US" dirty="0" smtClean="0"/>
              <a:t>Give them time and space</a:t>
            </a:r>
          </a:p>
          <a:p>
            <a:pPr marL="457200" indent="-457200">
              <a:buFont typeface="+mj-lt"/>
              <a:buAutoNum type="arabicPeriod"/>
            </a:pPr>
            <a:r>
              <a:rPr lang="en-US" dirty="0" smtClean="0"/>
              <a:t>Give them specifics in a softer tone of voice</a:t>
            </a:r>
            <a:endParaRPr lang="en-US" dirty="0"/>
          </a:p>
        </p:txBody>
      </p:sp>
      <p:pic>
        <p:nvPicPr>
          <p:cNvPr id="5" name="Image" descr="Image"/>
          <p:cNvPicPr>
            <a:picLocks noGrp="1" noChangeAspect="1"/>
          </p:cNvPicPr>
          <p:nvPr>
            <p:ph sz="half" idx="2"/>
          </p:nvPr>
        </p:nvPicPr>
        <p:blipFill>
          <a:blip r:embed="rId2">
            <a:extLst/>
          </a:blip>
          <a:stretch>
            <a:fillRect/>
          </a:stretch>
        </p:blipFill>
        <p:spPr>
          <a:xfrm>
            <a:off x="4950619" y="1370013"/>
            <a:ext cx="3262312" cy="3262312"/>
          </a:xfrm>
          <a:prstGeom prst="rect">
            <a:avLst/>
          </a:prstGeom>
          <a:ln w="12700">
            <a:miter lim="400000"/>
          </a:ln>
        </p:spPr>
      </p:pic>
    </p:spTree>
    <p:extLst>
      <p:ext uri="{BB962C8B-B14F-4D97-AF65-F5344CB8AC3E}">
        <p14:creationId xmlns:p14="http://schemas.microsoft.com/office/powerpoint/2010/main" val="18516601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47 – </a:t>
            </a:r>
            <a:r>
              <a:rPr lang="en-US" dirty="0" smtClean="0"/>
              <a:t>Amiables, When </a:t>
            </a:r>
            <a:r>
              <a:rPr lang="en-US" dirty="0" smtClean="0"/>
              <a:t>Working with Others</a:t>
            </a:r>
            <a:endParaRPr lang="en-US" dirty="0"/>
          </a:p>
        </p:txBody>
      </p:sp>
      <p:sp>
        <p:nvSpPr>
          <p:cNvPr id="3" name="Content Placeholder 2"/>
          <p:cNvSpPr>
            <a:spLocks noGrp="1"/>
          </p:cNvSpPr>
          <p:nvPr>
            <p:ph sz="half" idx="1"/>
          </p:nvPr>
        </p:nvSpPr>
        <p:spPr/>
        <p:txBody>
          <a:bodyPr/>
          <a:lstStyle/>
          <a:p>
            <a:pPr marL="457200" indent="-457200">
              <a:buFont typeface="+mj-lt"/>
              <a:buAutoNum type="arabicPeriod"/>
            </a:pPr>
            <a:r>
              <a:rPr lang="en-US" dirty="0" smtClean="0"/>
              <a:t>Speak with more voice inflection and use a louder tone of voice</a:t>
            </a:r>
          </a:p>
          <a:p>
            <a:pPr marL="457200" indent="-457200">
              <a:buFont typeface="+mj-lt"/>
              <a:buAutoNum type="arabicPeriod"/>
            </a:pPr>
            <a:r>
              <a:rPr lang="en-US" dirty="0" smtClean="0"/>
              <a:t>Be quicker to voice opinions</a:t>
            </a:r>
            <a:endParaRPr lang="en-US" dirty="0"/>
          </a:p>
        </p:txBody>
      </p:sp>
      <p:pic>
        <p:nvPicPr>
          <p:cNvPr id="5" name="nicole-kidman-skincare-240840-1509650304725-main.700x0c.jpg" descr="nicole-kidman-skincare-240840-1509650304725-main.700x0c.jpg"/>
          <p:cNvPicPr>
            <a:picLocks noGrp="1" noChangeAspect="1"/>
          </p:cNvPicPr>
          <p:nvPr>
            <p:ph sz="half" idx="2"/>
          </p:nvPr>
        </p:nvPicPr>
        <p:blipFill>
          <a:blip r:embed="rId2">
            <a:extLst/>
          </a:blip>
          <a:stretch>
            <a:fillRect/>
          </a:stretch>
        </p:blipFill>
        <p:spPr>
          <a:xfrm>
            <a:off x="4950619" y="1370013"/>
            <a:ext cx="3262312" cy="3262312"/>
          </a:xfrm>
          <a:prstGeom prst="rect">
            <a:avLst/>
          </a:prstGeom>
          <a:ln w="12700">
            <a:miter lim="400000"/>
          </a:ln>
        </p:spPr>
      </p:pic>
    </p:spTree>
    <p:extLst>
      <p:ext uri="{BB962C8B-B14F-4D97-AF65-F5344CB8AC3E}">
        <p14:creationId xmlns:p14="http://schemas.microsoft.com/office/powerpoint/2010/main" val="18284973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47 – Positive Perceptions</a:t>
            </a:r>
            <a:endParaRPr lang="en-US" dirty="0"/>
          </a:p>
        </p:txBody>
      </p:sp>
      <p:sp>
        <p:nvSpPr>
          <p:cNvPr id="3" name="Content Placeholder 2"/>
          <p:cNvSpPr>
            <a:spLocks noGrp="1"/>
          </p:cNvSpPr>
          <p:nvPr>
            <p:ph sz="half" idx="1"/>
          </p:nvPr>
        </p:nvSpPr>
        <p:spPr/>
        <p:txBody>
          <a:bodyPr/>
          <a:lstStyle/>
          <a:p>
            <a:pPr marL="514350" indent="-514350">
              <a:buFont typeface="+mj-lt"/>
              <a:buAutoNum type="alphaLcPeriod"/>
            </a:pPr>
            <a:r>
              <a:rPr lang="en-US" dirty="0" smtClean="0"/>
              <a:t>Supportive</a:t>
            </a:r>
          </a:p>
          <a:p>
            <a:pPr marL="514350" indent="-514350">
              <a:buFont typeface="+mj-lt"/>
              <a:buAutoNum type="alphaLcPeriod"/>
            </a:pPr>
            <a:r>
              <a:rPr lang="en-US" dirty="0" smtClean="0"/>
              <a:t>Patient</a:t>
            </a:r>
          </a:p>
          <a:p>
            <a:pPr marL="514350" indent="-514350">
              <a:buFont typeface="+mj-lt"/>
              <a:buAutoNum type="alphaLcPeriod"/>
            </a:pPr>
            <a:r>
              <a:rPr lang="en-US" dirty="0" smtClean="0"/>
              <a:t>Loyal/Willing</a:t>
            </a:r>
          </a:p>
          <a:p>
            <a:pPr marL="514350" indent="-514350">
              <a:buFont typeface="+mj-lt"/>
              <a:buAutoNum type="alphaLcPeriod"/>
            </a:pPr>
            <a:r>
              <a:rPr lang="en-US" dirty="0" smtClean="0"/>
              <a:t>Respectful / Cooperative</a:t>
            </a:r>
            <a:endParaRPr lang="en-US" dirty="0"/>
          </a:p>
        </p:txBody>
      </p:sp>
      <p:pic>
        <p:nvPicPr>
          <p:cNvPr id="5" name="Image" descr="Image"/>
          <p:cNvPicPr>
            <a:picLocks noGrp="1" noChangeAspect="1"/>
          </p:cNvPicPr>
          <p:nvPr>
            <p:ph sz="half" idx="2"/>
          </p:nvPr>
        </p:nvPicPr>
        <p:blipFill>
          <a:blip r:embed="rId2">
            <a:extLst/>
          </a:blip>
          <a:stretch>
            <a:fillRect/>
          </a:stretch>
        </p:blipFill>
        <p:spPr>
          <a:xfrm>
            <a:off x="5414962" y="1620044"/>
            <a:ext cx="2333625" cy="2762250"/>
          </a:xfrm>
          <a:prstGeom prst="rect">
            <a:avLst/>
          </a:prstGeom>
          <a:ln w="12700">
            <a:miter lim="400000"/>
          </a:ln>
        </p:spPr>
      </p:pic>
    </p:spTree>
    <p:extLst>
      <p:ext uri="{BB962C8B-B14F-4D97-AF65-F5344CB8AC3E}">
        <p14:creationId xmlns:p14="http://schemas.microsoft.com/office/powerpoint/2010/main" val="25297952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descr="Image"/>
          <p:cNvPicPr>
            <a:picLocks noChangeAspect="1"/>
          </p:cNvPicPr>
          <p:nvPr/>
        </p:nvPicPr>
        <p:blipFill rotWithShape="1">
          <a:blip r:embed="rId2">
            <a:extLst/>
          </a:blip>
          <a:srcRect b="5637"/>
          <a:stretch/>
        </p:blipFill>
        <p:spPr>
          <a:xfrm>
            <a:off x="0" y="567690"/>
            <a:ext cx="9144000" cy="4572000"/>
          </a:xfrm>
          <a:prstGeom prst="rect">
            <a:avLst/>
          </a:prstGeom>
          <a:ln w="12700">
            <a:miter lim="400000"/>
          </a:ln>
        </p:spPr>
      </p:pic>
      <p:sp>
        <p:nvSpPr>
          <p:cNvPr id="3" name="What do you see?"/>
          <p:cNvSpPr txBox="1"/>
          <p:nvPr/>
        </p:nvSpPr>
        <p:spPr>
          <a:xfrm>
            <a:off x="0" y="0"/>
            <a:ext cx="9144000" cy="677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ctr">
              <a:defRPr sz="7400">
                <a:latin typeface="BebasNeue"/>
                <a:ea typeface="BebasNeue"/>
                <a:cs typeface="BebasNeue"/>
                <a:sym typeface="BebasNeue"/>
              </a:defRPr>
            </a:pPr>
            <a:r>
              <a:rPr sz="4400" dirty="0">
                <a:solidFill>
                  <a:srgbClr val="0431F7"/>
                </a:solidFill>
              </a:rPr>
              <a:t>What</a:t>
            </a:r>
            <a:r>
              <a:rPr sz="4400" dirty="0"/>
              <a:t> </a:t>
            </a:r>
            <a:r>
              <a:rPr sz="4400" dirty="0">
                <a:solidFill>
                  <a:srgbClr val="03CD32"/>
                </a:solidFill>
              </a:rPr>
              <a:t>do</a:t>
            </a:r>
            <a:r>
              <a:rPr sz="4400" dirty="0"/>
              <a:t> </a:t>
            </a:r>
            <a:r>
              <a:rPr sz="4400" dirty="0">
                <a:solidFill>
                  <a:srgbClr val="FC2503"/>
                </a:solidFill>
              </a:rPr>
              <a:t>you</a:t>
            </a:r>
            <a:r>
              <a:rPr sz="4400" dirty="0"/>
              <a:t> see?</a:t>
            </a:r>
          </a:p>
        </p:txBody>
      </p:sp>
    </p:spTree>
    <p:extLst>
      <p:ext uri="{BB962C8B-B14F-4D97-AF65-F5344CB8AC3E}">
        <p14:creationId xmlns:p14="http://schemas.microsoft.com/office/powerpoint/2010/main" val="33661287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47 – Negative Perceptions</a:t>
            </a:r>
            <a:endParaRPr lang="en-US" dirty="0"/>
          </a:p>
        </p:txBody>
      </p:sp>
      <p:sp>
        <p:nvSpPr>
          <p:cNvPr id="3" name="Content Placeholder 2"/>
          <p:cNvSpPr>
            <a:spLocks noGrp="1"/>
          </p:cNvSpPr>
          <p:nvPr>
            <p:ph sz="half" idx="1"/>
          </p:nvPr>
        </p:nvSpPr>
        <p:spPr/>
        <p:txBody>
          <a:bodyPr/>
          <a:lstStyle/>
          <a:p>
            <a:pPr marL="514350" indent="-514350">
              <a:buFont typeface="+mj-lt"/>
              <a:buAutoNum type="alphaLcPeriod"/>
            </a:pPr>
            <a:r>
              <a:rPr lang="en-US" dirty="0" smtClean="0"/>
              <a:t>Emotional</a:t>
            </a:r>
          </a:p>
          <a:p>
            <a:pPr marL="514350" indent="-514350">
              <a:buFont typeface="+mj-lt"/>
              <a:buAutoNum type="alphaLcPeriod"/>
            </a:pPr>
            <a:r>
              <a:rPr lang="en-US" dirty="0" smtClean="0"/>
              <a:t>Unmotivated</a:t>
            </a:r>
            <a:endParaRPr lang="en-US" dirty="0" smtClean="0"/>
          </a:p>
          <a:p>
            <a:pPr marL="514350" indent="-514350">
              <a:buFont typeface="+mj-lt"/>
              <a:buAutoNum type="alphaLcPeriod"/>
            </a:pPr>
            <a:r>
              <a:rPr lang="en-US" dirty="0" smtClean="0"/>
              <a:t>Conforming</a:t>
            </a:r>
            <a:endParaRPr lang="en-US" dirty="0" smtClean="0"/>
          </a:p>
          <a:p>
            <a:pPr marL="514350" indent="-514350">
              <a:buFont typeface="+mj-lt"/>
              <a:buAutoNum type="alphaLcPeriod"/>
            </a:pPr>
            <a:r>
              <a:rPr lang="en-US" dirty="0" smtClean="0"/>
              <a:t>Dependent</a:t>
            </a:r>
            <a:endParaRPr lang="en-US" dirty="0"/>
          </a:p>
        </p:txBody>
      </p:sp>
      <p:pic>
        <p:nvPicPr>
          <p:cNvPr id="5" name="Image" descr="Image"/>
          <p:cNvPicPr>
            <a:picLocks noGrp="1" noChangeAspect="1"/>
          </p:cNvPicPr>
          <p:nvPr>
            <p:ph sz="half" idx="2"/>
          </p:nvPr>
        </p:nvPicPr>
        <p:blipFill>
          <a:blip r:embed="rId2">
            <a:extLst/>
          </a:blip>
          <a:stretch>
            <a:fillRect/>
          </a:stretch>
        </p:blipFill>
        <p:spPr>
          <a:xfrm>
            <a:off x="5168834" y="1370013"/>
            <a:ext cx="2825882" cy="3262312"/>
          </a:xfrm>
          <a:prstGeom prst="rect">
            <a:avLst/>
          </a:prstGeom>
          <a:ln w="12700">
            <a:miter lim="400000"/>
          </a:ln>
        </p:spPr>
      </p:pic>
    </p:spTree>
    <p:extLst>
      <p:ext uri="{BB962C8B-B14F-4D97-AF65-F5344CB8AC3E}">
        <p14:creationId xmlns:p14="http://schemas.microsoft.com/office/powerpoint/2010/main" val="22918455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Know You’re an Amiable When…</a:t>
            </a:r>
            <a:endParaRPr lang="en-US" dirty="0"/>
          </a:p>
        </p:txBody>
      </p:sp>
      <p:sp>
        <p:nvSpPr>
          <p:cNvPr id="3" name="Content Placeholder 2"/>
          <p:cNvSpPr>
            <a:spLocks noGrp="1"/>
          </p:cNvSpPr>
          <p:nvPr>
            <p:ph idx="1"/>
          </p:nvPr>
        </p:nvSpPr>
        <p:spPr/>
        <p:txBody>
          <a:bodyPr/>
          <a:lstStyle/>
          <a:p>
            <a:pPr marL="0" indent="0" algn="ctr">
              <a:buNone/>
            </a:pPr>
            <a:r>
              <a:rPr lang="en-US" dirty="0"/>
              <a:t>You </a:t>
            </a:r>
            <a:r>
              <a:rPr lang="en-US" dirty="0" smtClean="0"/>
              <a:t>listen </a:t>
            </a:r>
            <a:r>
              <a:rPr lang="en-US" dirty="0"/>
              <a:t>for 30 minutes to a sales call for snow removal equipment – and you live in San </a:t>
            </a:r>
            <a:r>
              <a:rPr lang="en-US" dirty="0" smtClean="0"/>
              <a:t>Diego</a:t>
            </a:r>
          </a:p>
        </p:txBody>
      </p:sp>
      <p:pic>
        <p:nvPicPr>
          <p:cNvPr id="4" name="Image" descr="Image"/>
          <p:cNvPicPr>
            <a:picLocks noChangeAspect="1"/>
          </p:cNvPicPr>
          <p:nvPr/>
        </p:nvPicPr>
        <p:blipFill>
          <a:blip r:embed="rId2">
            <a:extLst/>
          </a:blip>
          <a:srcRect l="2980" t="3838" r="2933" b="3458"/>
          <a:stretch>
            <a:fillRect/>
          </a:stretch>
        </p:blipFill>
        <p:spPr>
          <a:xfrm>
            <a:off x="762000" y="2587916"/>
            <a:ext cx="2514600" cy="1857313"/>
          </a:xfrm>
          <a:custGeom>
            <a:avLst/>
            <a:gdLst/>
            <a:ahLst/>
            <a:cxnLst>
              <a:cxn ang="0">
                <a:pos x="wd2" y="hd2"/>
              </a:cxn>
              <a:cxn ang="5400000">
                <a:pos x="wd2" y="hd2"/>
              </a:cxn>
              <a:cxn ang="10800000">
                <a:pos x="wd2" y="hd2"/>
              </a:cxn>
              <a:cxn ang="16200000">
                <a:pos x="wd2" y="hd2"/>
              </a:cxn>
            </a:cxnLst>
            <a:rect l="0" t="0" r="r" b="b"/>
            <a:pathLst>
              <a:path w="21521" h="21487" extrusionOk="0">
                <a:moveTo>
                  <a:pt x="7645" y="2"/>
                </a:moveTo>
                <a:cubicBezTo>
                  <a:pt x="5316" y="-58"/>
                  <a:pt x="2846" y="1513"/>
                  <a:pt x="1522" y="4013"/>
                </a:cubicBezTo>
                <a:cubicBezTo>
                  <a:pt x="1035" y="4934"/>
                  <a:pt x="444" y="6633"/>
                  <a:pt x="228" y="7735"/>
                </a:cubicBezTo>
                <a:cubicBezTo>
                  <a:pt x="-19" y="8990"/>
                  <a:pt x="-74" y="11027"/>
                  <a:pt x="105" y="12305"/>
                </a:cubicBezTo>
                <a:cubicBezTo>
                  <a:pt x="245" y="13307"/>
                  <a:pt x="633" y="14931"/>
                  <a:pt x="905" y="15653"/>
                </a:cubicBezTo>
                <a:cubicBezTo>
                  <a:pt x="1052" y="16041"/>
                  <a:pt x="1051" y="16056"/>
                  <a:pt x="877" y="16378"/>
                </a:cubicBezTo>
                <a:cubicBezTo>
                  <a:pt x="644" y="16810"/>
                  <a:pt x="651" y="17496"/>
                  <a:pt x="892" y="17822"/>
                </a:cubicBezTo>
                <a:cubicBezTo>
                  <a:pt x="1023" y="17998"/>
                  <a:pt x="1219" y="18079"/>
                  <a:pt x="1650" y="18132"/>
                </a:cubicBezTo>
                <a:lnTo>
                  <a:pt x="2230" y="18205"/>
                </a:lnTo>
                <a:lnTo>
                  <a:pt x="3007" y="19161"/>
                </a:lnTo>
                <a:cubicBezTo>
                  <a:pt x="3434" y="19687"/>
                  <a:pt x="3859" y="20171"/>
                  <a:pt x="3951" y="20235"/>
                </a:cubicBezTo>
                <a:cubicBezTo>
                  <a:pt x="4192" y="20403"/>
                  <a:pt x="6061" y="21255"/>
                  <a:pt x="6456" y="21376"/>
                </a:cubicBezTo>
                <a:cubicBezTo>
                  <a:pt x="6999" y="21542"/>
                  <a:pt x="8681" y="21517"/>
                  <a:pt x="9330" y="21334"/>
                </a:cubicBezTo>
                <a:cubicBezTo>
                  <a:pt x="10662" y="20956"/>
                  <a:pt x="11912" y="20104"/>
                  <a:pt x="12857" y="18926"/>
                </a:cubicBezTo>
                <a:cubicBezTo>
                  <a:pt x="13721" y="17850"/>
                  <a:pt x="14516" y="16201"/>
                  <a:pt x="14844" y="14807"/>
                </a:cubicBezTo>
                <a:cubicBezTo>
                  <a:pt x="15009" y="14109"/>
                  <a:pt x="15055" y="14069"/>
                  <a:pt x="15429" y="14312"/>
                </a:cubicBezTo>
                <a:cubicBezTo>
                  <a:pt x="15608" y="14429"/>
                  <a:pt x="15809" y="14524"/>
                  <a:pt x="15875" y="14524"/>
                </a:cubicBezTo>
                <a:cubicBezTo>
                  <a:pt x="15940" y="14524"/>
                  <a:pt x="16209" y="14658"/>
                  <a:pt x="16472" y="14821"/>
                </a:cubicBezTo>
                <a:cubicBezTo>
                  <a:pt x="16883" y="15074"/>
                  <a:pt x="17032" y="15108"/>
                  <a:pt x="17513" y="15061"/>
                </a:cubicBezTo>
                <a:cubicBezTo>
                  <a:pt x="18517" y="14965"/>
                  <a:pt x="19430" y="14204"/>
                  <a:pt x="19871" y="13097"/>
                </a:cubicBezTo>
                <a:cubicBezTo>
                  <a:pt x="20155" y="12385"/>
                  <a:pt x="20221" y="11910"/>
                  <a:pt x="20105" y="11437"/>
                </a:cubicBezTo>
                <a:cubicBezTo>
                  <a:pt x="20029" y="11123"/>
                  <a:pt x="20036" y="10987"/>
                  <a:pt x="20141" y="10712"/>
                </a:cubicBezTo>
                <a:cubicBezTo>
                  <a:pt x="20305" y="10283"/>
                  <a:pt x="20310" y="9473"/>
                  <a:pt x="20148" y="9162"/>
                </a:cubicBezTo>
                <a:cubicBezTo>
                  <a:pt x="20031" y="8936"/>
                  <a:pt x="20047" y="8907"/>
                  <a:pt x="20488" y="8547"/>
                </a:cubicBezTo>
                <a:cubicBezTo>
                  <a:pt x="21147" y="8009"/>
                  <a:pt x="21510" y="7179"/>
                  <a:pt x="21520" y="6366"/>
                </a:cubicBezTo>
                <a:cubicBezTo>
                  <a:pt x="21526" y="5878"/>
                  <a:pt x="21404" y="5395"/>
                  <a:pt x="21143" y="4985"/>
                </a:cubicBezTo>
                <a:cubicBezTo>
                  <a:pt x="20410" y="3830"/>
                  <a:pt x="19319" y="3932"/>
                  <a:pt x="17620" y="5316"/>
                </a:cubicBezTo>
                <a:cubicBezTo>
                  <a:pt x="16960" y="5853"/>
                  <a:pt x="16918" y="5873"/>
                  <a:pt x="16630" y="5744"/>
                </a:cubicBezTo>
                <a:cubicBezTo>
                  <a:pt x="16030" y="5478"/>
                  <a:pt x="15415" y="5622"/>
                  <a:pt x="14872" y="6159"/>
                </a:cubicBezTo>
                <a:lnTo>
                  <a:pt x="14609" y="6422"/>
                </a:lnTo>
                <a:lnTo>
                  <a:pt x="14267" y="5570"/>
                </a:lnTo>
                <a:cubicBezTo>
                  <a:pt x="13128" y="2722"/>
                  <a:pt x="11036" y="702"/>
                  <a:pt x="8631" y="128"/>
                </a:cubicBezTo>
                <a:cubicBezTo>
                  <a:pt x="8308" y="51"/>
                  <a:pt x="7978" y="10"/>
                  <a:pt x="7645" y="2"/>
                </a:cubicBezTo>
                <a:close/>
              </a:path>
            </a:pathLst>
          </a:custGeom>
          <a:ln w="12700">
            <a:miter lim="400000"/>
          </a:ln>
        </p:spPr>
      </p:pic>
    </p:spTree>
    <p:extLst>
      <p:ext uri="{BB962C8B-B14F-4D97-AF65-F5344CB8AC3E}">
        <p14:creationId xmlns:p14="http://schemas.microsoft.com/office/powerpoint/2010/main" val="15972545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Know You’re an Amiable When…</a:t>
            </a:r>
            <a:endParaRPr lang="en-US" dirty="0"/>
          </a:p>
        </p:txBody>
      </p:sp>
      <p:sp>
        <p:nvSpPr>
          <p:cNvPr id="3" name="Content Placeholder 2"/>
          <p:cNvSpPr>
            <a:spLocks noGrp="1"/>
          </p:cNvSpPr>
          <p:nvPr>
            <p:ph idx="1"/>
          </p:nvPr>
        </p:nvSpPr>
        <p:spPr/>
        <p:txBody>
          <a:bodyPr/>
          <a:lstStyle/>
          <a:p>
            <a:pPr marL="0" indent="0" algn="ctr">
              <a:buNone/>
            </a:pPr>
            <a:r>
              <a:rPr lang="en-US" dirty="0" smtClean="0"/>
              <a:t>You are </a:t>
            </a:r>
            <a:r>
              <a:rPr lang="en-US" dirty="0"/>
              <a:t>so diplomatic </a:t>
            </a:r>
            <a:r>
              <a:rPr lang="en-US" dirty="0" smtClean="0"/>
              <a:t>that when </a:t>
            </a:r>
            <a:r>
              <a:rPr lang="en-US" dirty="0"/>
              <a:t>you fire </a:t>
            </a:r>
            <a:r>
              <a:rPr lang="en-US" dirty="0" smtClean="0"/>
              <a:t>someone </a:t>
            </a:r>
            <a:r>
              <a:rPr lang="en-US" dirty="0"/>
              <a:t>they thank you and offer to take you out to </a:t>
            </a:r>
            <a:r>
              <a:rPr lang="en-US" dirty="0" smtClean="0"/>
              <a:t>lunch</a:t>
            </a:r>
            <a:endParaRPr lang="en-US" dirty="0"/>
          </a:p>
        </p:txBody>
      </p:sp>
      <p:pic>
        <p:nvPicPr>
          <p:cNvPr id="4" name="Image" descr="Image"/>
          <p:cNvPicPr>
            <a:picLocks noChangeAspect="1"/>
          </p:cNvPicPr>
          <p:nvPr/>
        </p:nvPicPr>
        <p:blipFill>
          <a:blip r:embed="rId2">
            <a:extLst/>
          </a:blip>
          <a:stretch>
            <a:fillRect/>
          </a:stretch>
        </p:blipFill>
        <p:spPr>
          <a:xfrm>
            <a:off x="6705600" y="2647950"/>
            <a:ext cx="1720477" cy="1434851"/>
          </a:xfrm>
          <a:prstGeom prst="rect">
            <a:avLst/>
          </a:prstGeom>
          <a:ln w="25400">
            <a:miter lim="400000"/>
          </a:ln>
          <a:effectLst>
            <a:reflection stA="50000" endPos="40000" dir="5400000" sy="-100000" algn="bl" rotWithShape="0"/>
          </a:effectLst>
        </p:spPr>
      </p:pic>
    </p:spTree>
    <p:extLst>
      <p:ext uri="{BB962C8B-B14F-4D97-AF65-F5344CB8AC3E}">
        <p14:creationId xmlns:p14="http://schemas.microsoft.com/office/powerpoint/2010/main" val="38035853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How The Four Styles Arrive Late to a Meeting</a:t>
            </a:r>
            <a:endParaRPr lang="en-US" dirty="0"/>
          </a:p>
        </p:txBody>
      </p:sp>
      <p:grpSp>
        <p:nvGrpSpPr>
          <p:cNvPr id="11" name="Group 10"/>
          <p:cNvGrpSpPr/>
          <p:nvPr/>
        </p:nvGrpSpPr>
        <p:grpSpPr>
          <a:xfrm>
            <a:off x="2133600" y="1352550"/>
            <a:ext cx="6813445" cy="3176210"/>
            <a:chOff x="2545474" y="1577340"/>
            <a:chExt cx="6813445" cy="3176210"/>
          </a:xfrm>
        </p:grpSpPr>
        <p:pic>
          <p:nvPicPr>
            <p:cNvPr id="7" name="Image" descr="Image"/>
            <p:cNvPicPr>
              <a:picLocks noChangeAspect="1"/>
            </p:cNvPicPr>
            <p:nvPr/>
          </p:nvPicPr>
          <p:blipFill>
            <a:blip r:embed="rId2">
              <a:extLst/>
            </a:blip>
            <a:srcRect l="730" t="743" r="28" b="570"/>
            <a:stretch>
              <a:fillRect/>
            </a:stretch>
          </p:blipFill>
          <p:spPr>
            <a:xfrm>
              <a:off x="2545474" y="1577340"/>
              <a:ext cx="2683018" cy="3176210"/>
            </a:xfrm>
            <a:custGeom>
              <a:avLst/>
              <a:gdLst/>
              <a:ahLst/>
              <a:cxnLst>
                <a:cxn ang="0">
                  <a:pos x="wd2" y="hd2"/>
                </a:cxn>
                <a:cxn ang="5400000">
                  <a:pos x="wd2" y="hd2"/>
                </a:cxn>
                <a:cxn ang="10800000">
                  <a:pos x="wd2" y="hd2"/>
                </a:cxn>
                <a:cxn ang="16200000">
                  <a:pos x="wd2" y="hd2"/>
                </a:cxn>
              </a:cxnLst>
              <a:rect l="0" t="0" r="r" b="b"/>
              <a:pathLst>
                <a:path w="21596" h="21597" extrusionOk="0">
                  <a:moveTo>
                    <a:pt x="11891" y="0"/>
                  </a:moveTo>
                  <a:cubicBezTo>
                    <a:pt x="11808" y="4"/>
                    <a:pt x="11733" y="61"/>
                    <a:pt x="11665" y="171"/>
                  </a:cubicBezTo>
                  <a:cubicBezTo>
                    <a:pt x="11621" y="244"/>
                    <a:pt x="11484" y="436"/>
                    <a:pt x="11362" y="598"/>
                  </a:cubicBezTo>
                  <a:cubicBezTo>
                    <a:pt x="11188" y="827"/>
                    <a:pt x="11117" y="878"/>
                    <a:pt x="11042" y="825"/>
                  </a:cubicBezTo>
                  <a:cubicBezTo>
                    <a:pt x="10966" y="772"/>
                    <a:pt x="10926" y="797"/>
                    <a:pt x="10864" y="934"/>
                  </a:cubicBezTo>
                  <a:cubicBezTo>
                    <a:pt x="10753" y="1177"/>
                    <a:pt x="10825" y="1487"/>
                    <a:pt x="11049" y="1735"/>
                  </a:cubicBezTo>
                  <a:cubicBezTo>
                    <a:pt x="11152" y="1850"/>
                    <a:pt x="11236" y="1997"/>
                    <a:pt x="11236" y="2063"/>
                  </a:cubicBezTo>
                  <a:cubicBezTo>
                    <a:pt x="11236" y="2129"/>
                    <a:pt x="11302" y="2255"/>
                    <a:pt x="11383" y="2342"/>
                  </a:cubicBezTo>
                  <a:cubicBezTo>
                    <a:pt x="11464" y="2428"/>
                    <a:pt x="11531" y="2533"/>
                    <a:pt x="11531" y="2574"/>
                  </a:cubicBezTo>
                  <a:cubicBezTo>
                    <a:pt x="11531" y="2615"/>
                    <a:pt x="11613" y="2732"/>
                    <a:pt x="11714" y="2833"/>
                  </a:cubicBezTo>
                  <a:cubicBezTo>
                    <a:pt x="11815" y="2935"/>
                    <a:pt x="11898" y="3092"/>
                    <a:pt x="11899" y="3184"/>
                  </a:cubicBezTo>
                  <a:cubicBezTo>
                    <a:pt x="11900" y="3275"/>
                    <a:pt x="11967" y="3472"/>
                    <a:pt x="12047" y="3621"/>
                  </a:cubicBezTo>
                  <a:cubicBezTo>
                    <a:pt x="12199" y="3905"/>
                    <a:pt x="12186" y="4003"/>
                    <a:pt x="11994" y="4003"/>
                  </a:cubicBezTo>
                  <a:cubicBezTo>
                    <a:pt x="11914" y="4003"/>
                    <a:pt x="11938" y="4043"/>
                    <a:pt x="12072" y="4132"/>
                  </a:cubicBezTo>
                  <a:cubicBezTo>
                    <a:pt x="12342" y="4312"/>
                    <a:pt x="12337" y="4590"/>
                    <a:pt x="12063" y="4708"/>
                  </a:cubicBezTo>
                  <a:cubicBezTo>
                    <a:pt x="11765" y="4835"/>
                    <a:pt x="10752" y="4873"/>
                    <a:pt x="10124" y="4780"/>
                  </a:cubicBezTo>
                  <a:lnTo>
                    <a:pt x="9582" y="4701"/>
                  </a:lnTo>
                  <a:lnTo>
                    <a:pt x="9347" y="4889"/>
                  </a:lnTo>
                  <a:cubicBezTo>
                    <a:pt x="9123" y="5069"/>
                    <a:pt x="9101" y="5074"/>
                    <a:pt x="8869" y="4993"/>
                  </a:cubicBezTo>
                  <a:cubicBezTo>
                    <a:pt x="8736" y="4947"/>
                    <a:pt x="8418" y="4744"/>
                    <a:pt x="8163" y="4544"/>
                  </a:cubicBezTo>
                  <a:cubicBezTo>
                    <a:pt x="7613" y="4113"/>
                    <a:pt x="7342" y="4006"/>
                    <a:pt x="6671" y="3958"/>
                  </a:cubicBezTo>
                  <a:cubicBezTo>
                    <a:pt x="6076" y="3916"/>
                    <a:pt x="5877" y="3997"/>
                    <a:pt x="5650" y="4374"/>
                  </a:cubicBezTo>
                  <a:cubicBezTo>
                    <a:pt x="5417" y="4759"/>
                    <a:pt x="5436" y="4779"/>
                    <a:pt x="6035" y="4787"/>
                  </a:cubicBezTo>
                  <a:cubicBezTo>
                    <a:pt x="6346" y="4791"/>
                    <a:pt x="6687" y="4836"/>
                    <a:pt x="6853" y="4896"/>
                  </a:cubicBezTo>
                  <a:cubicBezTo>
                    <a:pt x="7226" y="5029"/>
                    <a:pt x="8088" y="5552"/>
                    <a:pt x="8041" y="5616"/>
                  </a:cubicBezTo>
                  <a:cubicBezTo>
                    <a:pt x="8021" y="5643"/>
                    <a:pt x="7476" y="5810"/>
                    <a:pt x="6830" y="5988"/>
                  </a:cubicBezTo>
                  <a:lnTo>
                    <a:pt x="5655" y="6310"/>
                  </a:lnTo>
                  <a:lnTo>
                    <a:pt x="5609" y="6540"/>
                  </a:lnTo>
                  <a:cubicBezTo>
                    <a:pt x="5584" y="6666"/>
                    <a:pt x="5517" y="6932"/>
                    <a:pt x="5459" y="7132"/>
                  </a:cubicBezTo>
                  <a:cubicBezTo>
                    <a:pt x="5402" y="7331"/>
                    <a:pt x="5355" y="7503"/>
                    <a:pt x="5355" y="7513"/>
                  </a:cubicBezTo>
                  <a:cubicBezTo>
                    <a:pt x="5355" y="7523"/>
                    <a:pt x="5180" y="7604"/>
                    <a:pt x="4966" y="7693"/>
                  </a:cubicBezTo>
                  <a:cubicBezTo>
                    <a:pt x="4538" y="7870"/>
                    <a:pt x="4001" y="8234"/>
                    <a:pt x="3876" y="8431"/>
                  </a:cubicBezTo>
                  <a:cubicBezTo>
                    <a:pt x="3805" y="8543"/>
                    <a:pt x="3869" y="8620"/>
                    <a:pt x="4428" y="9095"/>
                  </a:cubicBezTo>
                  <a:cubicBezTo>
                    <a:pt x="4776" y="9390"/>
                    <a:pt x="5061" y="9661"/>
                    <a:pt x="5061" y="9696"/>
                  </a:cubicBezTo>
                  <a:cubicBezTo>
                    <a:pt x="5061" y="9731"/>
                    <a:pt x="4929" y="9869"/>
                    <a:pt x="4767" y="10002"/>
                  </a:cubicBezTo>
                  <a:cubicBezTo>
                    <a:pt x="4561" y="10172"/>
                    <a:pt x="4472" y="10298"/>
                    <a:pt x="4472" y="10420"/>
                  </a:cubicBezTo>
                  <a:cubicBezTo>
                    <a:pt x="4472" y="10547"/>
                    <a:pt x="4422" y="10616"/>
                    <a:pt x="4287" y="10667"/>
                  </a:cubicBezTo>
                  <a:cubicBezTo>
                    <a:pt x="4088" y="10744"/>
                    <a:pt x="3811" y="11074"/>
                    <a:pt x="3811" y="11234"/>
                  </a:cubicBezTo>
                  <a:cubicBezTo>
                    <a:pt x="3811" y="11402"/>
                    <a:pt x="3710" y="11401"/>
                    <a:pt x="2972" y="11220"/>
                  </a:cubicBezTo>
                  <a:cubicBezTo>
                    <a:pt x="2489" y="11101"/>
                    <a:pt x="2247" y="11067"/>
                    <a:pt x="2230" y="11114"/>
                  </a:cubicBezTo>
                  <a:cubicBezTo>
                    <a:pt x="2217" y="11152"/>
                    <a:pt x="2051" y="11659"/>
                    <a:pt x="1863" y="12241"/>
                  </a:cubicBezTo>
                  <a:cubicBezTo>
                    <a:pt x="1675" y="12822"/>
                    <a:pt x="1453" y="13501"/>
                    <a:pt x="1369" y="13749"/>
                  </a:cubicBezTo>
                  <a:cubicBezTo>
                    <a:pt x="1285" y="13998"/>
                    <a:pt x="1229" y="14211"/>
                    <a:pt x="1245" y="14223"/>
                  </a:cubicBezTo>
                  <a:cubicBezTo>
                    <a:pt x="1262" y="14235"/>
                    <a:pt x="1589" y="14322"/>
                    <a:pt x="1973" y="14417"/>
                  </a:cubicBezTo>
                  <a:cubicBezTo>
                    <a:pt x="2357" y="14512"/>
                    <a:pt x="3085" y="14694"/>
                    <a:pt x="3591" y="14821"/>
                  </a:cubicBezTo>
                  <a:cubicBezTo>
                    <a:pt x="5506" y="15304"/>
                    <a:pt x="6065" y="15431"/>
                    <a:pt x="6433" y="15464"/>
                  </a:cubicBezTo>
                  <a:lnTo>
                    <a:pt x="6813" y="15498"/>
                  </a:lnTo>
                  <a:lnTo>
                    <a:pt x="7377" y="14036"/>
                  </a:lnTo>
                  <a:cubicBezTo>
                    <a:pt x="7688" y="13231"/>
                    <a:pt x="7931" y="12567"/>
                    <a:pt x="7917" y="12560"/>
                  </a:cubicBezTo>
                  <a:cubicBezTo>
                    <a:pt x="7746" y="12469"/>
                    <a:pt x="7062" y="12249"/>
                    <a:pt x="6720" y="12175"/>
                  </a:cubicBezTo>
                  <a:cubicBezTo>
                    <a:pt x="5934" y="12005"/>
                    <a:pt x="5918" y="11992"/>
                    <a:pt x="5907" y="11494"/>
                  </a:cubicBezTo>
                  <a:cubicBezTo>
                    <a:pt x="5901" y="11255"/>
                    <a:pt x="5871" y="10959"/>
                    <a:pt x="5839" y="10836"/>
                  </a:cubicBezTo>
                  <a:cubicBezTo>
                    <a:pt x="5787" y="10637"/>
                    <a:pt x="5811" y="10575"/>
                    <a:pt x="6061" y="10282"/>
                  </a:cubicBezTo>
                  <a:cubicBezTo>
                    <a:pt x="6215" y="10101"/>
                    <a:pt x="6536" y="9831"/>
                    <a:pt x="6775" y="9682"/>
                  </a:cubicBezTo>
                  <a:lnTo>
                    <a:pt x="7209" y="9412"/>
                  </a:lnTo>
                  <a:lnTo>
                    <a:pt x="7575" y="9670"/>
                  </a:lnTo>
                  <a:cubicBezTo>
                    <a:pt x="8178" y="10097"/>
                    <a:pt x="8196" y="10144"/>
                    <a:pt x="7934" y="10583"/>
                  </a:cubicBezTo>
                  <a:cubicBezTo>
                    <a:pt x="7524" y="11269"/>
                    <a:pt x="7560" y="11734"/>
                    <a:pt x="8037" y="11925"/>
                  </a:cubicBezTo>
                  <a:cubicBezTo>
                    <a:pt x="8453" y="12092"/>
                    <a:pt x="8561" y="12061"/>
                    <a:pt x="8529" y="11783"/>
                  </a:cubicBezTo>
                  <a:cubicBezTo>
                    <a:pt x="8511" y="11624"/>
                    <a:pt x="8555" y="11455"/>
                    <a:pt x="8659" y="11283"/>
                  </a:cubicBezTo>
                  <a:cubicBezTo>
                    <a:pt x="8807" y="11038"/>
                    <a:pt x="8958" y="10990"/>
                    <a:pt x="8958" y="11187"/>
                  </a:cubicBezTo>
                  <a:cubicBezTo>
                    <a:pt x="8958" y="11237"/>
                    <a:pt x="9018" y="11277"/>
                    <a:pt x="9092" y="11277"/>
                  </a:cubicBezTo>
                  <a:cubicBezTo>
                    <a:pt x="9166" y="11277"/>
                    <a:pt x="9244" y="11292"/>
                    <a:pt x="9265" y="11310"/>
                  </a:cubicBezTo>
                  <a:cubicBezTo>
                    <a:pt x="9286" y="11328"/>
                    <a:pt x="9212" y="11642"/>
                    <a:pt x="9100" y="12009"/>
                  </a:cubicBezTo>
                  <a:cubicBezTo>
                    <a:pt x="7990" y="15642"/>
                    <a:pt x="8012" y="15584"/>
                    <a:pt x="7592" y="15944"/>
                  </a:cubicBezTo>
                  <a:cubicBezTo>
                    <a:pt x="7308" y="16188"/>
                    <a:pt x="7164" y="16258"/>
                    <a:pt x="6796" y="16335"/>
                  </a:cubicBezTo>
                  <a:cubicBezTo>
                    <a:pt x="6549" y="16386"/>
                    <a:pt x="6121" y="16485"/>
                    <a:pt x="5844" y="16555"/>
                  </a:cubicBezTo>
                  <a:cubicBezTo>
                    <a:pt x="4781" y="16822"/>
                    <a:pt x="2591" y="16930"/>
                    <a:pt x="1444" y="16773"/>
                  </a:cubicBezTo>
                  <a:cubicBezTo>
                    <a:pt x="1184" y="16737"/>
                    <a:pt x="1170" y="16744"/>
                    <a:pt x="1109" y="16944"/>
                  </a:cubicBezTo>
                  <a:cubicBezTo>
                    <a:pt x="1061" y="17101"/>
                    <a:pt x="1001" y="17156"/>
                    <a:pt x="866" y="17169"/>
                  </a:cubicBezTo>
                  <a:cubicBezTo>
                    <a:pt x="767" y="17178"/>
                    <a:pt x="566" y="17212"/>
                    <a:pt x="418" y="17246"/>
                  </a:cubicBezTo>
                  <a:lnTo>
                    <a:pt x="150" y="17309"/>
                  </a:lnTo>
                  <a:lnTo>
                    <a:pt x="105" y="18039"/>
                  </a:lnTo>
                  <a:cubicBezTo>
                    <a:pt x="80" y="18441"/>
                    <a:pt x="41" y="18953"/>
                    <a:pt x="19" y="19178"/>
                  </a:cubicBezTo>
                  <a:cubicBezTo>
                    <a:pt x="9" y="19272"/>
                    <a:pt x="2" y="19345"/>
                    <a:pt x="0" y="19405"/>
                  </a:cubicBezTo>
                  <a:cubicBezTo>
                    <a:pt x="-4" y="19586"/>
                    <a:pt x="36" y="19646"/>
                    <a:pt x="167" y="19778"/>
                  </a:cubicBezTo>
                  <a:cubicBezTo>
                    <a:pt x="349" y="19960"/>
                    <a:pt x="886" y="20167"/>
                    <a:pt x="1178" y="20167"/>
                  </a:cubicBezTo>
                  <a:cubicBezTo>
                    <a:pt x="1428" y="20167"/>
                    <a:pt x="1291" y="19640"/>
                    <a:pt x="985" y="19425"/>
                  </a:cubicBezTo>
                  <a:cubicBezTo>
                    <a:pt x="821" y="19310"/>
                    <a:pt x="842" y="19166"/>
                    <a:pt x="1061" y="18921"/>
                  </a:cubicBezTo>
                  <a:cubicBezTo>
                    <a:pt x="1166" y="18803"/>
                    <a:pt x="1315" y="18586"/>
                    <a:pt x="1391" y="18439"/>
                  </a:cubicBezTo>
                  <a:cubicBezTo>
                    <a:pt x="1511" y="18208"/>
                    <a:pt x="1548" y="18181"/>
                    <a:pt x="1670" y="18236"/>
                  </a:cubicBezTo>
                  <a:cubicBezTo>
                    <a:pt x="1779" y="18285"/>
                    <a:pt x="1864" y="18266"/>
                    <a:pt x="2057" y="18146"/>
                  </a:cubicBezTo>
                  <a:cubicBezTo>
                    <a:pt x="2617" y="17797"/>
                    <a:pt x="2995" y="17695"/>
                    <a:pt x="4141" y="17587"/>
                  </a:cubicBezTo>
                  <a:cubicBezTo>
                    <a:pt x="4748" y="17529"/>
                    <a:pt x="5802" y="17415"/>
                    <a:pt x="6483" y="17333"/>
                  </a:cubicBezTo>
                  <a:cubicBezTo>
                    <a:pt x="7164" y="17251"/>
                    <a:pt x="7817" y="17183"/>
                    <a:pt x="7933" y="17183"/>
                  </a:cubicBezTo>
                  <a:cubicBezTo>
                    <a:pt x="8192" y="17183"/>
                    <a:pt x="8306" y="17049"/>
                    <a:pt x="8544" y="16464"/>
                  </a:cubicBezTo>
                  <a:cubicBezTo>
                    <a:pt x="8798" y="15837"/>
                    <a:pt x="10031" y="13465"/>
                    <a:pt x="10490" y="12720"/>
                  </a:cubicBezTo>
                  <a:cubicBezTo>
                    <a:pt x="10645" y="12467"/>
                    <a:pt x="11014" y="12210"/>
                    <a:pt x="11221" y="12210"/>
                  </a:cubicBezTo>
                  <a:cubicBezTo>
                    <a:pt x="11344" y="12210"/>
                    <a:pt x="14391" y="14746"/>
                    <a:pt x="15142" y="15474"/>
                  </a:cubicBezTo>
                  <a:cubicBezTo>
                    <a:pt x="15460" y="15782"/>
                    <a:pt x="15780" y="16089"/>
                    <a:pt x="15855" y="16157"/>
                  </a:cubicBezTo>
                  <a:cubicBezTo>
                    <a:pt x="15998" y="16289"/>
                    <a:pt x="17085" y="17979"/>
                    <a:pt x="17558" y="18807"/>
                  </a:cubicBezTo>
                  <a:cubicBezTo>
                    <a:pt x="17719" y="19088"/>
                    <a:pt x="17877" y="19485"/>
                    <a:pt x="17927" y="19733"/>
                  </a:cubicBezTo>
                  <a:cubicBezTo>
                    <a:pt x="17974" y="19972"/>
                    <a:pt x="18036" y="20179"/>
                    <a:pt x="18063" y="20194"/>
                  </a:cubicBezTo>
                  <a:cubicBezTo>
                    <a:pt x="18131" y="20229"/>
                    <a:pt x="18112" y="20665"/>
                    <a:pt x="18036" y="20814"/>
                  </a:cubicBezTo>
                  <a:cubicBezTo>
                    <a:pt x="17984" y="20917"/>
                    <a:pt x="18000" y="20927"/>
                    <a:pt x="18162" y="20892"/>
                  </a:cubicBezTo>
                  <a:cubicBezTo>
                    <a:pt x="18321" y="20859"/>
                    <a:pt x="18401" y="20905"/>
                    <a:pt x="18730" y="21225"/>
                  </a:cubicBezTo>
                  <a:cubicBezTo>
                    <a:pt x="18941" y="21430"/>
                    <a:pt x="19154" y="21597"/>
                    <a:pt x="19204" y="21597"/>
                  </a:cubicBezTo>
                  <a:cubicBezTo>
                    <a:pt x="19302" y="21597"/>
                    <a:pt x="20233" y="21015"/>
                    <a:pt x="20834" y="20577"/>
                  </a:cubicBezTo>
                  <a:cubicBezTo>
                    <a:pt x="21038" y="20428"/>
                    <a:pt x="21293" y="20163"/>
                    <a:pt x="21401" y="19988"/>
                  </a:cubicBezTo>
                  <a:lnTo>
                    <a:pt x="21596" y="19669"/>
                  </a:lnTo>
                  <a:lnTo>
                    <a:pt x="21445" y="19452"/>
                  </a:lnTo>
                  <a:cubicBezTo>
                    <a:pt x="21217" y="19125"/>
                    <a:pt x="20992" y="19154"/>
                    <a:pt x="20536" y="19570"/>
                  </a:cubicBezTo>
                  <a:cubicBezTo>
                    <a:pt x="20267" y="19815"/>
                    <a:pt x="20082" y="19925"/>
                    <a:pt x="19848" y="19978"/>
                  </a:cubicBezTo>
                  <a:cubicBezTo>
                    <a:pt x="19391" y="20082"/>
                    <a:pt x="19311" y="20039"/>
                    <a:pt x="19370" y="19724"/>
                  </a:cubicBezTo>
                  <a:cubicBezTo>
                    <a:pt x="19418" y="19471"/>
                    <a:pt x="19415" y="19466"/>
                    <a:pt x="19235" y="19505"/>
                  </a:cubicBezTo>
                  <a:cubicBezTo>
                    <a:pt x="18944" y="19566"/>
                    <a:pt x="18792" y="19362"/>
                    <a:pt x="18037" y="17898"/>
                  </a:cubicBezTo>
                  <a:cubicBezTo>
                    <a:pt x="17662" y="17171"/>
                    <a:pt x="17407" y="16695"/>
                    <a:pt x="17033" y="16020"/>
                  </a:cubicBezTo>
                  <a:cubicBezTo>
                    <a:pt x="16834" y="15661"/>
                    <a:pt x="16584" y="15415"/>
                    <a:pt x="15247" y="14264"/>
                  </a:cubicBezTo>
                  <a:cubicBezTo>
                    <a:pt x="13754" y="12978"/>
                    <a:pt x="13076" y="12297"/>
                    <a:pt x="12523" y="11526"/>
                  </a:cubicBezTo>
                  <a:cubicBezTo>
                    <a:pt x="12381" y="11329"/>
                    <a:pt x="12265" y="11105"/>
                    <a:pt x="12265" y="11027"/>
                  </a:cubicBezTo>
                  <a:cubicBezTo>
                    <a:pt x="12265" y="10950"/>
                    <a:pt x="12209" y="10851"/>
                    <a:pt x="12140" y="10809"/>
                  </a:cubicBezTo>
                  <a:cubicBezTo>
                    <a:pt x="12035" y="10744"/>
                    <a:pt x="12030" y="10714"/>
                    <a:pt x="12110" y="10633"/>
                  </a:cubicBezTo>
                  <a:cubicBezTo>
                    <a:pt x="12171" y="10571"/>
                    <a:pt x="12187" y="10467"/>
                    <a:pt x="12155" y="10344"/>
                  </a:cubicBezTo>
                  <a:cubicBezTo>
                    <a:pt x="12126" y="10233"/>
                    <a:pt x="12139" y="10119"/>
                    <a:pt x="12186" y="10071"/>
                  </a:cubicBezTo>
                  <a:cubicBezTo>
                    <a:pt x="12247" y="10009"/>
                    <a:pt x="12239" y="9968"/>
                    <a:pt x="12156" y="9910"/>
                  </a:cubicBezTo>
                  <a:cubicBezTo>
                    <a:pt x="11929" y="9750"/>
                    <a:pt x="12068" y="9521"/>
                    <a:pt x="12783" y="8882"/>
                  </a:cubicBezTo>
                  <a:cubicBezTo>
                    <a:pt x="13273" y="8443"/>
                    <a:pt x="13465" y="8153"/>
                    <a:pt x="13770" y="7392"/>
                  </a:cubicBezTo>
                  <a:cubicBezTo>
                    <a:pt x="14032" y="6735"/>
                    <a:pt x="14153" y="6656"/>
                    <a:pt x="14908" y="6649"/>
                  </a:cubicBezTo>
                  <a:lnTo>
                    <a:pt x="15382" y="6645"/>
                  </a:lnTo>
                  <a:lnTo>
                    <a:pt x="15449" y="6879"/>
                  </a:lnTo>
                  <a:cubicBezTo>
                    <a:pt x="15505" y="7077"/>
                    <a:pt x="15544" y="7111"/>
                    <a:pt x="15713" y="7111"/>
                  </a:cubicBezTo>
                  <a:cubicBezTo>
                    <a:pt x="15822" y="7111"/>
                    <a:pt x="15950" y="7144"/>
                    <a:pt x="15996" y="7183"/>
                  </a:cubicBezTo>
                  <a:cubicBezTo>
                    <a:pt x="16043" y="7222"/>
                    <a:pt x="16339" y="7265"/>
                    <a:pt x="16654" y="7278"/>
                  </a:cubicBezTo>
                  <a:cubicBezTo>
                    <a:pt x="16970" y="7291"/>
                    <a:pt x="17437" y="7359"/>
                    <a:pt x="17693" y="7429"/>
                  </a:cubicBezTo>
                  <a:cubicBezTo>
                    <a:pt x="18079" y="7536"/>
                    <a:pt x="18194" y="7545"/>
                    <a:pt x="18368" y="7484"/>
                  </a:cubicBezTo>
                  <a:cubicBezTo>
                    <a:pt x="18717" y="7362"/>
                    <a:pt x="18710" y="7292"/>
                    <a:pt x="18294" y="6778"/>
                  </a:cubicBezTo>
                  <a:cubicBezTo>
                    <a:pt x="18141" y="6588"/>
                    <a:pt x="18025" y="6529"/>
                    <a:pt x="17596" y="6421"/>
                  </a:cubicBezTo>
                  <a:cubicBezTo>
                    <a:pt x="16799" y="6220"/>
                    <a:pt x="15988" y="5926"/>
                    <a:pt x="15877" y="5798"/>
                  </a:cubicBezTo>
                  <a:cubicBezTo>
                    <a:pt x="15822" y="5734"/>
                    <a:pt x="15713" y="5681"/>
                    <a:pt x="15636" y="5681"/>
                  </a:cubicBezTo>
                  <a:cubicBezTo>
                    <a:pt x="15559" y="5681"/>
                    <a:pt x="15476" y="5640"/>
                    <a:pt x="15453" y="5588"/>
                  </a:cubicBezTo>
                  <a:cubicBezTo>
                    <a:pt x="15430" y="5537"/>
                    <a:pt x="15350" y="5495"/>
                    <a:pt x="15276" y="5495"/>
                  </a:cubicBezTo>
                  <a:cubicBezTo>
                    <a:pt x="15201" y="5495"/>
                    <a:pt x="15054" y="5427"/>
                    <a:pt x="14949" y="5345"/>
                  </a:cubicBezTo>
                  <a:cubicBezTo>
                    <a:pt x="14771" y="5205"/>
                    <a:pt x="14717" y="5197"/>
                    <a:pt x="14207" y="5229"/>
                  </a:cubicBezTo>
                  <a:cubicBezTo>
                    <a:pt x="13688" y="5262"/>
                    <a:pt x="13645" y="5256"/>
                    <a:pt x="13457" y="5104"/>
                  </a:cubicBezTo>
                  <a:cubicBezTo>
                    <a:pt x="13347" y="5016"/>
                    <a:pt x="13167" y="4914"/>
                    <a:pt x="13056" y="4879"/>
                  </a:cubicBezTo>
                  <a:cubicBezTo>
                    <a:pt x="12786" y="4792"/>
                    <a:pt x="12801" y="4677"/>
                    <a:pt x="13112" y="4446"/>
                  </a:cubicBezTo>
                  <a:cubicBezTo>
                    <a:pt x="13374" y="4251"/>
                    <a:pt x="13809" y="4034"/>
                    <a:pt x="13809" y="4097"/>
                  </a:cubicBezTo>
                  <a:cubicBezTo>
                    <a:pt x="13809" y="4128"/>
                    <a:pt x="14249" y="3768"/>
                    <a:pt x="14250" y="3736"/>
                  </a:cubicBezTo>
                  <a:cubicBezTo>
                    <a:pt x="14260" y="3438"/>
                    <a:pt x="14439" y="2938"/>
                    <a:pt x="14617" y="2711"/>
                  </a:cubicBezTo>
                  <a:cubicBezTo>
                    <a:pt x="14741" y="2553"/>
                    <a:pt x="14880" y="2315"/>
                    <a:pt x="14927" y="2183"/>
                  </a:cubicBezTo>
                  <a:cubicBezTo>
                    <a:pt x="14973" y="2051"/>
                    <a:pt x="15081" y="1914"/>
                    <a:pt x="15164" y="1876"/>
                  </a:cubicBezTo>
                  <a:cubicBezTo>
                    <a:pt x="15342" y="1797"/>
                    <a:pt x="15424" y="1706"/>
                    <a:pt x="15426" y="1587"/>
                  </a:cubicBezTo>
                  <a:cubicBezTo>
                    <a:pt x="15426" y="1519"/>
                    <a:pt x="15404" y="1517"/>
                    <a:pt x="15319" y="1576"/>
                  </a:cubicBezTo>
                  <a:cubicBezTo>
                    <a:pt x="15174" y="1678"/>
                    <a:pt x="15088" y="1620"/>
                    <a:pt x="14926" y="1311"/>
                  </a:cubicBezTo>
                  <a:cubicBezTo>
                    <a:pt x="14716" y="913"/>
                    <a:pt x="14431" y="667"/>
                    <a:pt x="13957" y="474"/>
                  </a:cubicBezTo>
                  <a:cubicBezTo>
                    <a:pt x="13720" y="378"/>
                    <a:pt x="13542" y="321"/>
                    <a:pt x="13562" y="348"/>
                  </a:cubicBezTo>
                  <a:cubicBezTo>
                    <a:pt x="13640" y="455"/>
                    <a:pt x="13355" y="468"/>
                    <a:pt x="13219" y="364"/>
                  </a:cubicBezTo>
                  <a:cubicBezTo>
                    <a:pt x="13086" y="262"/>
                    <a:pt x="13074" y="262"/>
                    <a:pt x="13074" y="359"/>
                  </a:cubicBezTo>
                  <a:cubicBezTo>
                    <a:pt x="13074" y="416"/>
                    <a:pt x="13031" y="477"/>
                    <a:pt x="12978" y="494"/>
                  </a:cubicBezTo>
                  <a:cubicBezTo>
                    <a:pt x="12822" y="544"/>
                    <a:pt x="12371" y="353"/>
                    <a:pt x="12169" y="151"/>
                  </a:cubicBezTo>
                  <a:cubicBezTo>
                    <a:pt x="12066" y="47"/>
                    <a:pt x="11974" y="-3"/>
                    <a:pt x="11891" y="0"/>
                  </a:cubicBezTo>
                  <a:close/>
                </a:path>
              </a:pathLst>
            </a:custGeom>
            <a:ln w="12700">
              <a:miter lim="400000"/>
            </a:ln>
          </p:spPr>
        </p:pic>
        <p:pic>
          <p:nvPicPr>
            <p:cNvPr id="8" name="Image" descr="Image"/>
            <p:cNvPicPr>
              <a:picLocks noChangeAspect="1"/>
            </p:cNvPicPr>
            <p:nvPr/>
          </p:nvPicPr>
          <p:blipFill>
            <a:blip r:embed="rId2">
              <a:extLst/>
            </a:blip>
            <a:srcRect l="730" t="743" r="28" b="570"/>
            <a:stretch>
              <a:fillRect/>
            </a:stretch>
          </p:blipFill>
          <p:spPr>
            <a:xfrm>
              <a:off x="3922283" y="1577340"/>
              <a:ext cx="2683018" cy="3176210"/>
            </a:xfrm>
            <a:custGeom>
              <a:avLst/>
              <a:gdLst/>
              <a:ahLst/>
              <a:cxnLst>
                <a:cxn ang="0">
                  <a:pos x="wd2" y="hd2"/>
                </a:cxn>
                <a:cxn ang="5400000">
                  <a:pos x="wd2" y="hd2"/>
                </a:cxn>
                <a:cxn ang="10800000">
                  <a:pos x="wd2" y="hd2"/>
                </a:cxn>
                <a:cxn ang="16200000">
                  <a:pos x="wd2" y="hd2"/>
                </a:cxn>
              </a:cxnLst>
              <a:rect l="0" t="0" r="r" b="b"/>
              <a:pathLst>
                <a:path w="21596" h="21597" extrusionOk="0">
                  <a:moveTo>
                    <a:pt x="11891" y="0"/>
                  </a:moveTo>
                  <a:cubicBezTo>
                    <a:pt x="11808" y="4"/>
                    <a:pt x="11733" y="61"/>
                    <a:pt x="11665" y="171"/>
                  </a:cubicBezTo>
                  <a:cubicBezTo>
                    <a:pt x="11621" y="244"/>
                    <a:pt x="11484" y="436"/>
                    <a:pt x="11362" y="598"/>
                  </a:cubicBezTo>
                  <a:cubicBezTo>
                    <a:pt x="11188" y="827"/>
                    <a:pt x="11117" y="878"/>
                    <a:pt x="11042" y="825"/>
                  </a:cubicBezTo>
                  <a:cubicBezTo>
                    <a:pt x="10966" y="772"/>
                    <a:pt x="10926" y="797"/>
                    <a:pt x="10864" y="934"/>
                  </a:cubicBezTo>
                  <a:cubicBezTo>
                    <a:pt x="10753" y="1177"/>
                    <a:pt x="10825" y="1487"/>
                    <a:pt x="11049" y="1735"/>
                  </a:cubicBezTo>
                  <a:cubicBezTo>
                    <a:pt x="11152" y="1850"/>
                    <a:pt x="11236" y="1997"/>
                    <a:pt x="11236" y="2063"/>
                  </a:cubicBezTo>
                  <a:cubicBezTo>
                    <a:pt x="11236" y="2129"/>
                    <a:pt x="11302" y="2255"/>
                    <a:pt x="11383" y="2342"/>
                  </a:cubicBezTo>
                  <a:cubicBezTo>
                    <a:pt x="11464" y="2428"/>
                    <a:pt x="11531" y="2533"/>
                    <a:pt x="11531" y="2574"/>
                  </a:cubicBezTo>
                  <a:cubicBezTo>
                    <a:pt x="11531" y="2615"/>
                    <a:pt x="11613" y="2732"/>
                    <a:pt x="11714" y="2833"/>
                  </a:cubicBezTo>
                  <a:cubicBezTo>
                    <a:pt x="11815" y="2935"/>
                    <a:pt x="11898" y="3092"/>
                    <a:pt x="11899" y="3184"/>
                  </a:cubicBezTo>
                  <a:cubicBezTo>
                    <a:pt x="11900" y="3275"/>
                    <a:pt x="11967" y="3472"/>
                    <a:pt x="12047" y="3621"/>
                  </a:cubicBezTo>
                  <a:cubicBezTo>
                    <a:pt x="12199" y="3905"/>
                    <a:pt x="12186" y="4003"/>
                    <a:pt x="11994" y="4003"/>
                  </a:cubicBezTo>
                  <a:cubicBezTo>
                    <a:pt x="11914" y="4003"/>
                    <a:pt x="11938" y="4043"/>
                    <a:pt x="12072" y="4132"/>
                  </a:cubicBezTo>
                  <a:cubicBezTo>
                    <a:pt x="12342" y="4312"/>
                    <a:pt x="12337" y="4590"/>
                    <a:pt x="12063" y="4708"/>
                  </a:cubicBezTo>
                  <a:cubicBezTo>
                    <a:pt x="11765" y="4835"/>
                    <a:pt x="10752" y="4873"/>
                    <a:pt x="10124" y="4780"/>
                  </a:cubicBezTo>
                  <a:lnTo>
                    <a:pt x="9582" y="4701"/>
                  </a:lnTo>
                  <a:lnTo>
                    <a:pt x="9347" y="4889"/>
                  </a:lnTo>
                  <a:cubicBezTo>
                    <a:pt x="9123" y="5069"/>
                    <a:pt x="9101" y="5074"/>
                    <a:pt x="8869" y="4993"/>
                  </a:cubicBezTo>
                  <a:cubicBezTo>
                    <a:pt x="8736" y="4947"/>
                    <a:pt x="8418" y="4744"/>
                    <a:pt x="8163" y="4544"/>
                  </a:cubicBezTo>
                  <a:cubicBezTo>
                    <a:pt x="7613" y="4113"/>
                    <a:pt x="7342" y="4006"/>
                    <a:pt x="6671" y="3958"/>
                  </a:cubicBezTo>
                  <a:cubicBezTo>
                    <a:pt x="6076" y="3916"/>
                    <a:pt x="5877" y="3997"/>
                    <a:pt x="5650" y="4374"/>
                  </a:cubicBezTo>
                  <a:cubicBezTo>
                    <a:pt x="5417" y="4759"/>
                    <a:pt x="5436" y="4779"/>
                    <a:pt x="6035" y="4787"/>
                  </a:cubicBezTo>
                  <a:cubicBezTo>
                    <a:pt x="6346" y="4791"/>
                    <a:pt x="6687" y="4836"/>
                    <a:pt x="6853" y="4896"/>
                  </a:cubicBezTo>
                  <a:cubicBezTo>
                    <a:pt x="7226" y="5029"/>
                    <a:pt x="8088" y="5552"/>
                    <a:pt x="8041" y="5616"/>
                  </a:cubicBezTo>
                  <a:cubicBezTo>
                    <a:pt x="8021" y="5643"/>
                    <a:pt x="7476" y="5810"/>
                    <a:pt x="6830" y="5988"/>
                  </a:cubicBezTo>
                  <a:lnTo>
                    <a:pt x="5655" y="6310"/>
                  </a:lnTo>
                  <a:lnTo>
                    <a:pt x="5609" y="6540"/>
                  </a:lnTo>
                  <a:cubicBezTo>
                    <a:pt x="5584" y="6666"/>
                    <a:pt x="5517" y="6932"/>
                    <a:pt x="5459" y="7132"/>
                  </a:cubicBezTo>
                  <a:cubicBezTo>
                    <a:pt x="5402" y="7331"/>
                    <a:pt x="5355" y="7503"/>
                    <a:pt x="5355" y="7513"/>
                  </a:cubicBezTo>
                  <a:cubicBezTo>
                    <a:pt x="5355" y="7523"/>
                    <a:pt x="5180" y="7604"/>
                    <a:pt x="4966" y="7693"/>
                  </a:cubicBezTo>
                  <a:cubicBezTo>
                    <a:pt x="4538" y="7870"/>
                    <a:pt x="4001" y="8234"/>
                    <a:pt x="3876" y="8431"/>
                  </a:cubicBezTo>
                  <a:cubicBezTo>
                    <a:pt x="3805" y="8543"/>
                    <a:pt x="3869" y="8620"/>
                    <a:pt x="4428" y="9095"/>
                  </a:cubicBezTo>
                  <a:cubicBezTo>
                    <a:pt x="4776" y="9390"/>
                    <a:pt x="5061" y="9661"/>
                    <a:pt x="5061" y="9696"/>
                  </a:cubicBezTo>
                  <a:cubicBezTo>
                    <a:pt x="5061" y="9731"/>
                    <a:pt x="4929" y="9869"/>
                    <a:pt x="4767" y="10002"/>
                  </a:cubicBezTo>
                  <a:cubicBezTo>
                    <a:pt x="4561" y="10172"/>
                    <a:pt x="4472" y="10298"/>
                    <a:pt x="4472" y="10420"/>
                  </a:cubicBezTo>
                  <a:cubicBezTo>
                    <a:pt x="4472" y="10547"/>
                    <a:pt x="4422" y="10616"/>
                    <a:pt x="4287" y="10667"/>
                  </a:cubicBezTo>
                  <a:cubicBezTo>
                    <a:pt x="4088" y="10744"/>
                    <a:pt x="3811" y="11074"/>
                    <a:pt x="3811" y="11234"/>
                  </a:cubicBezTo>
                  <a:cubicBezTo>
                    <a:pt x="3811" y="11402"/>
                    <a:pt x="3710" y="11401"/>
                    <a:pt x="2972" y="11220"/>
                  </a:cubicBezTo>
                  <a:cubicBezTo>
                    <a:pt x="2489" y="11101"/>
                    <a:pt x="2247" y="11067"/>
                    <a:pt x="2230" y="11114"/>
                  </a:cubicBezTo>
                  <a:cubicBezTo>
                    <a:pt x="2217" y="11152"/>
                    <a:pt x="2051" y="11659"/>
                    <a:pt x="1863" y="12241"/>
                  </a:cubicBezTo>
                  <a:cubicBezTo>
                    <a:pt x="1675" y="12822"/>
                    <a:pt x="1453" y="13501"/>
                    <a:pt x="1369" y="13749"/>
                  </a:cubicBezTo>
                  <a:cubicBezTo>
                    <a:pt x="1285" y="13998"/>
                    <a:pt x="1229" y="14211"/>
                    <a:pt x="1245" y="14223"/>
                  </a:cubicBezTo>
                  <a:cubicBezTo>
                    <a:pt x="1262" y="14235"/>
                    <a:pt x="1589" y="14322"/>
                    <a:pt x="1973" y="14417"/>
                  </a:cubicBezTo>
                  <a:cubicBezTo>
                    <a:pt x="2357" y="14512"/>
                    <a:pt x="3085" y="14694"/>
                    <a:pt x="3591" y="14821"/>
                  </a:cubicBezTo>
                  <a:cubicBezTo>
                    <a:pt x="5506" y="15304"/>
                    <a:pt x="6065" y="15431"/>
                    <a:pt x="6433" y="15464"/>
                  </a:cubicBezTo>
                  <a:lnTo>
                    <a:pt x="6813" y="15498"/>
                  </a:lnTo>
                  <a:lnTo>
                    <a:pt x="7377" y="14036"/>
                  </a:lnTo>
                  <a:cubicBezTo>
                    <a:pt x="7688" y="13231"/>
                    <a:pt x="7931" y="12567"/>
                    <a:pt x="7917" y="12560"/>
                  </a:cubicBezTo>
                  <a:cubicBezTo>
                    <a:pt x="7746" y="12469"/>
                    <a:pt x="7062" y="12249"/>
                    <a:pt x="6720" y="12175"/>
                  </a:cubicBezTo>
                  <a:cubicBezTo>
                    <a:pt x="5934" y="12005"/>
                    <a:pt x="5918" y="11992"/>
                    <a:pt x="5907" y="11494"/>
                  </a:cubicBezTo>
                  <a:cubicBezTo>
                    <a:pt x="5901" y="11255"/>
                    <a:pt x="5871" y="10959"/>
                    <a:pt x="5839" y="10836"/>
                  </a:cubicBezTo>
                  <a:cubicBezTo>
                    <a:pt x="5787" y="10637"/>
                    <a:pt x="5811" y="10575"/>
                    <a:pt x="6061" y="10282"/>
                  </a:cubicBezTo>
                  <a:cubicBezTo>
                    <a:pt x="6215" y="10101"/>
                    <a:pt x="6536" y="9831"/>
                    <a:pt x="6775" y="9682"/>
                  </a:cubicBezTo>
                  <a:lnTo>
                    <a:pt x="7209" y="9412"/>
                  </a:lnTo>
                  <a:lnTo>
                    <a:pt x="7575" y="9670"/>
                  </a:lnTo>
                  <a:cubicBezTo>
                    <a:pt x="8178" y="10097"/>
                    <a:pt x="8196" y="10144"/>
                    <a:pt x="7934" y="10583"/>
                  </a:cubicBezTo>
                  <a:cubicBezTo>
                    <a:pt x="7524" y="11269"/>
                    <a:pt x="7560" y="11734"/>
                    <a:pt x="8037" y="11925"/>
                  </a:cubicBezTo>
                  <a:cubicBezTo>
                    <a:pt x="8453" y="12092"/>
                    <a:pt x="8561" y="12061"/>
                    <a:pt x="8529" y="11783"/>
                  </a:cubicBezTo>
                  <a:cubicBezTo>
                    <a:pt x="8511" y="11624"/>
                    <a:pt x="8555" y="11455"/>
                    <a:pt x="8659" y="11283"/>
                  </a:cubicBezTo>
                  <a:cubicBezTo>
                    <a:pt x="8807" y="11038"/>
                    <a:pt x="8958" y="10990"/>
                    <a:pt x="8958" y="11187"/>
                  </a:cubicBezTo>
                  <a:cubicBezTo>
                    <a:pt x="8958" y="11237"/>
                    <a:pt x="9018" y="11277"/>
                    <a:pt x="9092" y="11277"/>
                  </a:cubicBezTo>
                  <a:cubicBezTo>
                    <a:pt x="9166" y="11277"/>
                    <a:pt x="9244" y="11292"/>
                    <a:pt x="9265" y="11310"/>
                  </a:cubicBezTo>
                  <a:cubicBezTo>
                    <a:pt x="9286" y="11328"/>
                    <a:pt x="9212" y="11642"/>
                    <a:pt x="9100" y="12009"/>
                  </a:cubicBezTo>
                  <a:cubicBezTo>
                    <a:pt x="7990" y="15642"/>
                    <a:pt x="8012" y="15584"/>
                    <a:pt x="7592" y="15944"/>
                  </a:cubicBezTo>
                  <a:cubicBezTo>
                    <a:pt x="7308" y="16188"/>
                    <a:pt x="7164" y="16258"/>
                    <a:pt x="6796" y="16335"/>
                  </a:cubicBezTo>
                  <a:cubicBezTo>
                    <a:pt x="6549" y="16386"/>
                    <a:pt x="6121" y="16485"/>
                    <a:pt x="5844" y="16555"/>
                  </a:cubicBezTo>
                  <a:cubicBezTo>
                    <a:pt x="4781" y="16822"/>
                    <a:pt x="2591" y="16930"/>
                    <a:pt x="1444" y="16773"/>
                  </a:cubicBezTo>
                  <a:cubicBezTo>
                    <a:pt x="1184" y="16737"/>
                    <a:pt x="1170" y="16744"/>
                    <a:pt x="1109" y="16944"/>
                  </a:cubicBezTo>
                  <a:cubicBezTo>
                    <a:pt x="1061" y="17101"/>
                    <a:pt x="1001" y="17156"/>
                    <a:pt x="866" y="17169"/>
                  </a:cubicBezTo>
                  <a:cubicBezTo>
                    <a:pt x="767" y="17178"/>
                    <a:pt x="566" y="17212"/>
                    <a:pt x="418" y="17246"/>
                  </a:cubicBezTo>
                  <a:lnTo>
                    <a:pt x="150" y="17309"/>
                  </a:lnTo>
                  <a:lnTo>
                    <a:pt x="105" y="18039"/>
                  </a:lnTo>
                  <a:cubicBezTo>
                    <a:pt x="80" y="18441"/>
                    <a:pt x="41" y="18953"/>
                    <a:pt x="19" y="19178"/>
                  </a:cubicBezTo>
                  <a:cubicBezTo>
                    <a:pt x="9" y="19272"/>
                    <a:pt x="2" y="19345"/>
                    <a:pt x="0" y="19405"/>
                  </a:cubicBezTo>
                  <a:cubicBezTo>
                    <a:pt x="-4" y="19586"/>
                    <a:pt x="36" y="19646"/>
                    <a:pt x="167" y="19778"/>
                  </a:cubicBezTo>
                  <a:cubicBezTo>
                    <a:pt x="349" y="19960"/>
                    <a:pt x="886" y="20167"/>
                    <a:pt x="1178" y="20167"/>
                  </a:cubicBezTo>
                  <a:cubicBezTo>
                    <a:pt x="1428" y="20167"/>
                    <a:pt x="1291" y="19640"/>
                    <a:pt x="985" y="19425"/>
                  </a:cubicBezTo>
                  <a:cubicBezTo>
                    <a:pt x="821" y="19310"/>
                    <a:pt x="842" y="19166"/>
                    <a:pt x="1061" y="18921"/>
                  </a:cubicBezTo>
                  <a:cubicBezTo>
                    <a:pt x="1166" y="18803"/>
                    <a:pt x="1315" y="18586"/>
                    <a:pt x="1391" y="18439"/>
                  </a:cubicBezTo>
                  <a:cubicBezTo>
                    <a:pt x="1511" y="18208"/>
                    <a:pt x="1548" y="18181"/>
                    <a:pt x="1670" y="18236"/>
                  </a:cubicBezTo>
                  <a:cubicBezTo>
                    <a:pt x="1779" y="18285"/>
                    <a:pt x="1864" y="18266"/>
                    <a:pt x="2057" y="18146"/>
                  </a:cubicBezTo>
                  <a:cubicBezTo>
                    <a:pt x="2617" y="17797"/>
                    <a:pt x="2995" y="17695"/>
                    <a:pt x="4141" y="17587"/>
                  </a:cubicBezTo>
                  <a:cubicBezTo>
                    <a:pt x="4748" y="17529"/>
                    <a:pt x="5802" y="17415"/>
                    <a:pt x="6483" y="17333"/>
                  </a:cubicBezTo>
                  <a:cubicBezTo>
                    <a:pt x="7164" y="17251"/>
                    <a:pt x="7817" y="17183"/>
                    <a:pt x="7933" y="17183"/>
                  </a:cubicBezTo>
                  <a:cubicBezTo>
                    <a:pt x="8192" y="17183"/>
                    <a:pt x="8306" y="17049"/>
                    <a:pt x="8544" y="16464"/>
                  </a:cubicBezTo>
                  <a:cubicBezTo>
                    <a:pt x="8798" y="15837"/>
                    <a:pt x="10031" y="13465"/>
                    <a:pt x="10490" y="12720"/>
                  </a:cubicBezTo>
                  <a:cubicBezTo>
                    <a:pt x="10645" y="12467"/>
                    <a:pt x="11014" y="12210"/>
                    <a:pt x="11221" y="12210"/>
                  </a:cubicBezTo>
                  <a:cubicBezTo>
                    <a:pt x="11344" y="12210"/>
                    <a:pt x="14391" y="14746"/>
                    <a:pt x="15142" y="15474"/>
                  </a:cubicBezTo>
                  <a:cubicBezTo>
                    <a:pt x="15460" y="15782"/>
                    <a:pt x="15780" y="16089"/>
                    <a:pt x="15855" y="16157"/>
                  </a:cubicBezTo>
                  <a:cubicBezTo>
                    <a:pt x="15998" y="16289"/>
                    <a:pt x="17085" y="17979"/>
                    <a:pt x="17558" y="18807"/>
                  </a:cubicBezTo>
                  <a:cubicBezTo>
                    <a:pt x="17719" y="19088"/>
                    <a:pt x="17877" y="19485"/>
                    <a:pt x="17927" y="19733"/>
                  </a:cubicBezTo>
                  <a:cubicBezTo>
                    <a:pt x="17974" y="19972"/>
                    <a:pt x="18036" y="20179"/>
                    <a:pt x="18063" y="20194"/>
                  </a:cubicBezTo>
                  <a:cubicBezTo>
                    <a:pt x="18131" y="20229"/>
                    <a:pt x="18112" y="20665"/>
                    <a:pt x="18036" y="20814"/>
                  </a:cubicBezTo>
                  <a:cubicBezTo>
                    <a:pt x="17984" y="20917"/>
                    <a:pt x="18000" y="20927"/>
                    <a:pt x="18162" y="20892"/>
                  </a:cubicBezTo>
                  <a:cubicBezTo>
                    <a:pt x="18321" y="20859"/>
                    <a:pt x="18401" y="20905"/>
                    <a:pt x="18730" y="21225"/>
                  </a:cubicBezTo>
                  <a:cubicBezTo>
                    <a:pt x="18941" y="21430"/>
                    <a:pt x="19154" y="21597"/>
                    <a:pt x="19204" y="21597"/>
                  </a:cubicBezTo>
                  <a:cubicBezTo>
                    <a:pt x="19302" y="21597"/>
                    <a:pt x="20233" y="21015"/>
                    <a:pt x="20834" y="20577"/>
                  </a:cubicBezTo>
                  <a:cubicBezTo>
                    <a:pt x="21038" y="20428"/>
                    <a:pt x="21293" y="20163"/>
                    <a:pt x="21401" y="19988"/>
                  </a:cubicBezTo>
                  <a:lnTo>
                    <a:pt x="21596" y="19669"/>
                  </a:lnTo>
                  <a:lnTo>
                    <a:pt x="21445" y="19452"/>
                  </a:lnTo>
                  <a:cubicBezTo>
                    <a:pt x="21217" y="19125"/>
                    <a:pt x="20992" y="19154"/>
                    <a:pt x="20536" y="19570"/>
                  </a:cubicBezTo>
                  <a:cubicBezTo>
                    <a:pt x="20267" y="19815"/>
                    <a:pt x="20082" y="19925"/>
                    <a:pt x="19848" y="19978"/>
                  </a:cubicBezTo>
                  <a:cubicBezTo>
                    <a:pt x="19391" y="20082"/>
                    <a:pt x="19311" y="20039"/>
                    <a:pt x="19370" y="19724"/>
                  </a:cubicBezTo>
                  <a:cubicBezTo>
                    <a:pt x="19418" y="19471"/>
                    <a:pt x="19415" y="19466"/>
                    <a:pt x="19235" y="19505"/>
                  </a:cubicBezTo>
                  <a:cubicBezTo>
                    <a:pt x="18944" y="19566"/>
                    <a:pt x="18792" y="19362"/>
                    <a:pt x="18037" y="17898"/>
                  </a:cubicBezTo>
                  <a:cubicBezTo>
                    <a:pt x="17662" y="17171"/>
                    <a:pt x="17407" y="16695"/>
                    <a:pt x="17033" y="16020"/>
                  </a:cubicBezTo>
                  <a:cubicBezTo>
                    <a:pt x="16834" y="15661"/>
                    <a:pt x="16584" y="15415"/>
                    <a:pt x="15247" y="14264"/>
                  </a:cubicBezTo>
                  <a:cubicBezTo>
                    <a:pt x="13754" y="12978"/>
                    <a:pt x="13076" y="12297"/>
                    <a:pt x="12523" y="11526"/>
                  </a:cubicBezTo>
                  <a:cubicBezTo>
                    <a:pt x="12381" y="11329"/>
                    <a:pt x="12265" y="11105"/>
                    <a:pt x="12265" y="11027"/>
                  </a:cubicBezTo>
                  <a:cubicBezTo>
                    <a:pt x="12265" y="10950"/>
                    <a:pt x="12209" y="10851"/>
                    <a:pt x="12140" y="10809"/>
                  </a:cubicBezTo>
                  <a:cubicBezTo>
                    <a:pt x="12035" y="10744"/>
                    <a:pt x="12030" y="10714"/>
                    <a:pt x="12110" y="10633"/>
                  </a:cubicBezTo>
                  <a:cubicBezTo>
                    <a:pt x="12171" y="10571"/>
                    <a:pt x="12187" y="10467"/>
                    <a:pt x="12155" y="10344"/>
                  </a:cubicBezTo>
                  <a:cubicBezTo>
                    <a:pt x="12126" y="10233"/>
                    <a:pt x="12139" y="10119"/>
                    <a:pt x="12186" y="10071"/>
                  </a:cubicBezTo>
                  <a:cubicBezTo>
                    <a:pt x="12247" y="10009"/>
                    <a:pt x="12239" y="9968"/>
                    <a:pt x="12156" y="9910"/>
                  </a:cubicBezTo>
                  <a:cubicBezTo>
                    <a:pt x="11929" y="9750"/>
                    <a:pt x="12068" y="9521"/>
                    <a:pt x="12783" y="8882"/>
                  </a:cubicBezTo>
                  <a:cubicBezTo>
                    <a:pt x="13273" y="8443"/>
                    <a:pt x="13465" y="8153"/>
                    <a:pt x="13770" y="7392"/>
                  </a:cubicBezTo>
                  <a:cubicBezTo>
                    <a:pt x="14032" y="6735"/>
                    <a:pt x="14153" y="6656"/>
                    <a:pt x="14908" y="6649"/>
                  </a:cubicBezTo>
                  <a:lnTo>
                    <a:pt x="15382" y="6645"/>
                  </a:lnTo>
                  <a:lnTo>
                    <a:pt x="15449" y="6879"/>
                  </a:lnTo>
                  <a:cubicBezTo>
                    <a:pt x="15505" y="7077"/>
                    <a:pt x="15544" y="7111"/>
                    <a:pt x="15713" y="7111"/>
                  </a:cubicBezTo>
                  <a:cubicBezTo>
                    <a:pt x="15822" y="7111"/>
                    <a:pt x="15950" y="7144"/>
                    <a:pt x="15996" y="7183"/>
                  </a:cubicBezTo>
                  <a:cubicBezTo>
                    <a:pt x="16043" y="7222"/>
                    <a:pt x="16339" y="7265"/>
                    <a:pt x="16654" y="7278"/>
                  </a:cubicBezTo>
                  <a:cubicBezTo>
                    <a:pt x="16970" y="7291"/>
                    <a:pt x="17437" y="7359"/>
                    <a:pt x="17693" y="7429"/>
                  </a:cubicBezTo>
                  <a:cubicBezTo>
                    <a:pt x="18079" y="7536"/>
                    <a:pt x="18194" y="7545"/>
                    <a:pt x="18368" y="7484"/>
                  </a:cubicBezTo>
                  <a:cubicBezTo>
                    <a:pt x="18717" y="7362"/>
                    <a:pt x="18710" y="7292"/>
                    <a:pt x="18294" y="6778"/>
                  </a:cubicBezTo>
                  <a:cubicBezTo>
                    <a:pt x="18141" y="6588"/>
                    <a:pt x="18025" y="6529"/>
                    <a:pt x="17596" y="6421"/>
                  </a:cubicBezTo>
                  <a:cubicBezTo>
                    <a:pt x="16799" y="6220"/>
                    <a:pt x="15988" y="5926"/>
                    <a:pt x="15877" y="5798"/>
                  </a:cubicBezTo>
                  <a:cubicBezTo>
                    <a:pt x="15822" y="5734"/>
                    <a:pt x="15713" y="5681"/>
                    <a:pt x="15636" y="5681"/>
                  </a:cubicBezTo>
                  <a:cubicBezTo>
                    <a:pt x="15559" y="5681"/>
                    <a:pt x="15476" y="5640"/>
                    <a:pt x="15453" y="5588"/>
                  </a:cubicBezTo>
                  <a:cubicBezTo>
                    <a:pt x="15430" y="5537"/>
                    <a:pt x="15350" y="5495"/>
                    <a:pt x="15276" y="5495"/>
                  </a:cubicBezTo>
                  <a:cubicBezTo>
                    <a:pt x="15201" y="5495"/>
                    <a:pt x="15054" y="5427"/>
                    <a:pt x="14949" y="5345"/>
                  </a:cubicBezTo>
                  <a:cubicBezTo>
                    <a:pt x="14771" y="5205"/>
                    <a:pt x="14717" y="5197"/>
                    <a:pt x="14207" y="5229"/>
                  </a:cubicBezTo>
                  <a:cubicBezTo>
                    <a:pt x="13688" y="5262"/>
                    <a:pt x="13645" y="5256"/>
                    <a:pt x="13457" y="5104"/>
                  </a:cubicBezTo>
                  <a:cubicBezTo>
                    <a:pt x="13347" y="5016"/>
                    <a:pt x="13167" y="4914"/>
                    <a:pt x="13056" y="4879"/>
                  </a:cubicBezTo>
                  <a:cubicBezTo>
                    <a:pt x="12786" y="4792"/>
                    <a:pt x="12801" y="4677"/>
                    <a:pt x="13112" y="4446"/>
                  </a:cubicBezTo>
                  <a:cubicBezTo>
                    <a:pt x="13374" y="4251"/>
                    <a:pt x="13809" y="4034"/>
                    <a:pt x="13809" y="4097"/>
                  </a:cubicBezTo>
                  <a:cubicBezTo>
                    <a:pt x="13809" y="4128"/>
                    <a:pt x="14249" y="3768"/>
                    <a:pt x="14250" y="3736"/>
                  </a:cubicBezTo>
                  <a:cubicBezTo>
                    <a:pt x="14260" y="3438"/>
                    <a:pt x="14439" y="2938"/>
                    <a:pt x="14617" y="2711"/>
                  </a:cubicBezTo>
                  <a:cubicBezTo>
                    <a:pt x="14741" y="2553"/>
                    <a:pt x="14880" y="2315"/>
                    <a:pt x="14927" y="2183"/>
                  </a:cubicBezTo>
                  <a:cubicBezTo>
                    <a:pt x="14973" y="2051"/>
                    <a:pt x="15081" y="1914"/>
                    <a:pt x="15164" y="1876"/>
                  </a:cubicBezTo>
                  <a:cubicBezTo>
                    <a:pt x="15342" y="1797"/>
                    <a:pt x="15424" y="1706"/>
                    <a:pt x="15426" y="1587"/>
                  </a:cubicBezTo>
                  <a:cubicBezTo>
                    <a:pt x="15426" y="1519"/>
                    <a:pt x="15404" y="1517"/>
                    <a:pt x="15319" y="1576"/>
                  </a:cubicBezTo>
                  <a:cubicBezTo>
                    <a:pt x="15174" y="1678"/>
                    <a:pt x="15088" y="1620"/>
                    <a:pt x="14926" y="1311"/>
                  </a:cubicBezTo>
                  <a:cubicBezTo>
                    <a:pt x="14716" y="913"/>
                    <a:pt x="14431" y="667"/>
                    <a:pt x="13957" y="474"/>
                  </a:cubicBezTo>
                  <a:cubicBezTo>
                    <a:pt x="13720" y="378"/>
                    <a:pt x="13542" y="321"/>
                    <a:pt x="13562" y="348"/>
                  </a:cubicBezTo>
                  <a:cubicBezTo>
                    <a:pt x="13640" y="455"/>
                    <a:pt x="13355" y="468"/>
                    <a:pt x="13219" y="364"/>
                  </a:cubicBezTo>
                  <a:cubicBezTo>
                    <a:pt x="13086" y="262"/>
                    <a:pt x="13074" y="262"/>
                    <a:pt x="13074" y="359"/>
                  </a:cubicBezTo>
                  <a:cubicBezTo>
                    <a:pt x="13074" y="416"/>
                    <a:pt x="13031" y="477"/>
                    <a:pt x="12978" y="494"/>
                  </a:cubicBezTo>
                  <a:cubicBezTo>
                    <a:pt x="12822" y="544"/>
                    <a:pt x="12371" y="353"/>
                    <a:pt x="12169" y="151"/>
                  </a:cubicBezTo>
                  <a:cubicBezTo>
                    <a:pt x="12066" y="47"/>
                    <a:pt x="11974" y="-3"/>
                    <a:pt x="11891" y="0"/>
                  </a:cubicBezTo>
                  <a:close/>
                </a:path>
              </a:pathLst>
            </a:custGeom>
            <a:ln w="12700">
              <a:miter lim="400000"/>
            </a:ln>
          </p:spPr>
        </p:pic>
        <p:pic>
          <p:nvPicPr>
            <p:cNvPr id="9" name="Image" descr="Image"/>
            <p:cNvPicPr>
              <a:picLocks noChangeAspect="1"/>
            </p:cNvPicPr>
            <p:nvPr/>
          </p:nvPicPr>
          <p:blipFill>
            <a:blip r:embed="rId2">
              <a:extLst/>
            </a:blip>
            <a:srcRect l="730" t="743" r="28" b="570"/>
            <a:stretch>
              <a:fillRect/>
            </a:stretch>
          </p:blipFill>
          <p:spPr>
            <a:xfrm>
              <a:off x="5299092" y="1577340"/>
              <a:ext cx="2683018" cy="3176210"/>
            </a:xfrm>
            <a:custGeom>
              <a:avLst/>
              <a:gdLst/>
              <a:ahLst/>
              <a:cxnLst>
                <a:cxn ang="0">
                  <a:pos x="wd2" y="hd2"/>
                </a:cxn>
                <a:cxn ang="5400000">
                  <a:pos x="wd2" y="hd2"/>
                </a:cxn>
                <a:cxn ang="10800000">
                  <a:pos x="wd2" y="hd2"/>
                </a:cxn>
                <a:cxn ang="16200000">
                  <a:pos x="wd2" y="hd2"/>
                </a:cxn>
              </a:cxnLst>
              <a:rect l="0" t="0" r="r" b="b"/>
              <a:pathLst>
                <a:path w="21596" h="21597" extrusionOk="0">
                  <a:moveTo>
                    <a:pt x="11891" y="0"/>
                  </a:moveTo>
                  <a:cubicBezTo>
                    <a:pt x="11808" y="4"/>
                    <a:pt x="11733" y="61"/>
                    <a:pt x="11665" y="171"/>
                  </a:cubicBezTo>
                  <a:cubicBezTo>
                    <a:pt x="11621" y="244"/>
                    <a:pt x="11484" y="436"/>
                    <a:pt x="11362" y="598"/>
                  </a:cubicBezTo>
                  <a:cubicBezTo>
                    <a:pt x="11188" y="827"/>
                    <a:pt x="11117" y="878"/>
                    <a:pt x="11042" y="825"/>
                  </a:cubicBezTo>
                  <a:cubicBezTo>
                    <a:pt x="10966" y="772"/>
                    <a:pt x="10926" y="797"/>
                    <a:pt x="10864" y="934"/>
                  </a:cubicBezTo>
                  <a:cubicBezTo>
                    <a:pt x="10753" y="1177"/>
                    <a:pt x="10825" y="1487"/>
                    <a:pt x="11049" y="1735"/>
                  </a:cubicBezTo>
                  <a:cubicBezTo>
                    <a:pt x="11152" y="1850"/>
                    <a:pt x="11236" y="1997"/>
                    <a:pt x="11236" y="2063"/>
                  </a:cubicBezTo>
                  <a:cubicBezTo>
                    <a:pt x="11236" y="2129"/>
                    <a:pt x="11302" y="2255"/>
                    <a:pt x="11383" y="2342"/>
                  </a:cubicBezTo>
                  <a:cubicBezTo>
                    <a:pt x="11464" y="2428"/>
                    <a:pt x="11531" y="2533"/>
                    <a:pt x="11531" y="2574"/>
                  </a:cubicBezTo>
                  <a:cubicBezTo>
                    <a:pt x="11531" y="2615"/>
                    <a:pt x="11613" y="2732"/>
                    <a:pt x="11714" y="2833"/>
                  </a:cubicBezTo>
                  <a:cubicBezTo>
                    <a:pt x="11815" y="2935"/>
                    <a:pt x="11898" y="3092"/>
                    <a:pt x="11899" y="3184"/>
                  </a:cubicBezTo>
                  <a:cubicBezTo>
                    <a:pt x="11900" y="3275"/>
                    <a:pt x="11967" y="3472"/>
                    <a:pt x="12047" y="3621"/>
                  </a:cubicBezTo>
                  <a:cubicBezTo>
                    <a:pt x="12199" y="3905"/>
                    <a:pt x="12186" y="4003"/>
                    <a:pt x="11994" y="4003"/>
                  </a:cubicBezTo>
                  <a:cubicBezTo>
                    <a:pt x="11914" y="4003"/>
                    <a:pt x="11938" y="4043"/>
                    <a:pt x="12072" y="4132"/>
                  </a:cubicBezTo>
                  <a:cubicBezTo>
                    <a:pt x="12342" y="4312"/>
                    <a:pt x="12337" y="4590"/>
                    <a:pt x="12063" y="4708"/>
                  </a:cubicBezTo>
                  <a:cubicBezTo>
                    <a:pt x="11765" y="4835"/>
                    <a:pt x="10752" y="4873"/>
                    <a:pt x="10124" y="4780"/>
                  </a:cubicBezTo>
                  <a:lnTo>
                    <a:pt x="9582" y="4701"/>
                  </a:lnTo>
                  <a:lnTo>
                    <a:pt x="9347" y="4889"/>
                  </a:lnTo>
                  <a:cubicBezTo>
                    <a:pt x="9123" y="5069"/>
                    <a:pt x="9101" y="5074"/>
                    <a:pt x="8869" y="4993"/>
                  </a:cubicBezTo>
                  <a:cubicBezTo>
                    <a:pt x="8736" y="4947"/>
                    <a:pt x="8418" y="4744"/>
                    <a:pt x="8163" y="4544"/>
                  </a:cubicBezTo>
                  <a:cubicBezTo>
                    <a:pt x="7613" y="4113"/>
                    <a:pt x="7342" y="4006"/>
                    <a:pt x="6671" y="3958"/>
                  </a:cubicBezTo>
                  <a:cubicBezTo>
                    <a:pt x="6076" y="3916"/>
                    <a:pt x="5877" y="3997"/>
                    <a:pt x="5650" y="4374"/>
                  </a:cubicBezTo>
                  <a:cubicBezTo>
                    <a:pt x="5417" y="4759"/>
                    <a:pt x="5436" y="4779"/>
                    <a:pt x="6035" y="4787"/>
                  </a:cubicBezTo>
                  <a:cubicBezTo>
                    <a:pt x="6346" y="4791"/>
                    <a:pt x="6687" y="4836"/>
                    <a:pt x="6853" y="4896"/>
                  </a:cubicBezTo>
                  <a:cubicBezTo>
                    <a:pt x="7226" y="5029"/>
                    <a:pt x="8088" y="5552"/>
                    <a:pt x="8041" y="5616"/>
                  </a:cubicBezTo>
                  <a:cubicBezTo>
                    <a:pt x="8021" y="5643"/>
                    <a:pt x="7476" y="5810"/>
                    <a:pt x="6830" y="5988"/>
                  </a:cubicBezTo>
                  <a:lnTo>
                    <a:pt x="5655" y="6310"/>
                  </a:lnTo>
                  <a:lnTo>
                    <a:pt x="5609" y="6540"/>
                  </a:lnTo>
                  <a:cubicBezTo>
                    <a:pt x="5584" y="6666"/>
                    <a:pt x="5517" y="6932"/>
                    <a:pt x="5459" y="7132"/>
                  </a:cubicBezTo>
                  <a:cubicBezTo>
                    <a:pt x="5402" y="7331"/>
                    <a:pt x="5355" y="7503"/>
                    <a:pt x="5355" y="7513"/>
                  </a:cubicBezTo>
                  <a:cubicBezTo>
                    <a:pt x="5355" y="7523"/>
                    <a:pt x="5180" y="7604"/>
                    <a:pt x="4966" y="7693"/>
                  </a:cubicBezTo>
                  <a:cubicBezTo>
                    <a:pt x="4538" y="7870"/>
                    <a:pt x="4001" y="8234"/>
                    <a:pt x="3876" y="8431"/>
                  </a:cubicBezTo>
                  <a:cubicBezTo>
                    <a:pt x="3805" y="8543"/>
                    <a:pt x="3869" y="8620"/>
                    <a:pt x="4428" y="9095"/>
                  </a:cubicBezTo>
                  <a:cubicBezTo>
                    <a:pt x="4776" y="9390"/>
                    <a:pt x="5061" y="9661"/>
                    <a:pt x="5061" y="9696"/>
                  </a:cubicBezTo>
                  <a:cubicBezTo>
                    <a:pt x="5061" y="9731"/>
                    <a:pt x="4929" y="9869"/>
                    <a:pt x="4767" y="10002"/>
                  </a:cubicBezTo>
                  <a:cubicBezTo>
                    <a:pt x="4561" y="10172"/>
                    <a:pt x="4472" y="10298"/>
                    <a:pt x="4472" y="10420"/>
                  </a:cubicBezTo>
                  <a:cubicBezTo>
                    <a:pt x="4472" y="10547"/>
                    <a:pt x="4422" y="10616"/>
                    <a:pt x="4287" y="10667"/>
                  </a:cubicBezTo>
                  <a:cubicBezTo>
                    <a:pt x="4088" y="10744"/>
                    <a:pt x="3811" y="11074"/>
                    <a:pt x="3811" y="11234"/>
                  </a:cubicBezTo>
                  <a:cubicBezTo>
                    <a:pt x="3811" y="11402"/>
                    <a:pt x="3710" y="11401"/>
                    <a:pt x="2972" y="11220"/>
                  </a:cubicBezTo>
                  <a:cubicBezTo>
                    <a:pt x="2489" y="11101"/>
                    <a:pt x="2247" y="11067"/>
                    <a:pt x="2230" y="11114"/>
                  </a:cubicBezTo>
                  <a:cubicBezTo>
                    <a:pt x="2217" y="11152"/>
                    <a:pt x="2051" y="11659"/>
                    <a:pt x="1863" y="12241"/>
                  </a:cubicBezTo>
                  <a:cubicBezTo>
                    <a:pt x="1675" y="12822"/>
                    <a:pt x="1453" y="13501"/>
                    <a:pt x="1369" y="13749"/>
                  </a:cubicBezTo>
                  <a:cubicBezTo>
                    <a:pt x="1285" y="13998"/>
                    <a:pt x="1229" y="14211"/>
                    <a:pt x="1245" y="14223"/>
                  </a:cubicBezTo>
                  <a:cubicBezTo>
                    <a:pt x="1262" y="14235"/>
                    <a:pt x="1589" y="14322"/>
                    <a:pt x="1973" y="14417"/>
                  </a:cubicBezTo>
                  <a:cubicBezTo>
                    <a:pt x="2357" y="14512"/>
                    <a:pt x="3085" y="14694"/>
                    <a:pt x="3591" y="14821"/>
                  </a:cubicBezTo>
                  <a:cubicBezTo>
                    <a:pt x="5506" y="15304"/>
                    <a:pt x="6065" y="15431"/>
                    <a:pt x="6433" y="15464"/>
                  </a:cubicBezTo>
                  <a:lnTo>
                    <a:pt x="6813" y="15498"/>
                  </a:lnTo>
                  <a:lnTo>
                    <a:pt x="7377" y="14036"/>
                  </a:lnTo>
                  <a:cubicBezTo>
                    <a:pt x="7688" y="13231"/>
                    <a:pt x="7931" y="12567"/>
                    <a:pt x="7917" y="12560"/>
                  </a:cubicBezTo>
                  <a:cubicBezTo>
                    <a:pt x="7746" y="12469"/>
                    <a:pt x="7062" y="12249"/>
                    <a:pt x="6720" y="12175"/>
                  </a:cubicBezTo>
                  <a:cubicBezTo>
                    <a:pt x="5934" y="12005"/>
                    <a:pt x="5918" y="11992"/>
                    <a:pt x="5907" y="11494"/>
                  </a:cubicBezTo>
                  <a:cubicBezTo>
                    <a:pt x="5901" y="11255"/>
                    <a:pt x="5871" y="10959"/>
                    <a:pt x="5839" y="10836"/>
                  </a:cubicBezTo>
                  <a:cubicBezTo>
                    <a:pt x="5787" y="10637"/>
                    <a:pt x="5811" y="10575"/>
                    <a:pt x="6061" y="10282"/>
                  </a:cubicBezTo>
                  <a:cubicBezTo>
                    <a:pt x="6215" y="10101"/>
                    <a:pt x="6536" y="9831"/>
                    <a:pt x="6775" y="9682"/>
                  </a:cubicBezTo>
                  <a:lnTo>
                    <a:pt x="7209" y="9412"/>
                  </a:lnTo>
                  <a:lnTo>
                    <a:pt x="7575" y="9670"/>
                  </a:lnTo>
                  <a:cubicBezTo>
                    <a:pt x="8178" y="10097"/>
                    <a:pt x="8196" y="10144"/>
                    <a:pt x="7934" y="10583"/>
                  </a:cubicBezTo>
                  <a:cubicBezTo>
                    <a:pt x="7524" y="11269"/>
                    <a:pt x="7560" y="11734"/>
                    <a:pt x="8037" y="11925"/>
                  </a:cubicBezTo>
                  <a:cubicBezTo>
                    <a:pt x="8453" y="12092"/>
                    <a:pt x="8561" y="12061"/>
                    <a:pt x="8529" y="11783"/>
                  </a:cubicBezTo>
                  <a:cubicBezTo>
                    <a:pt x="8511" y="11624"/>
                    <a:pt x="8555" y="11455"/>
                    <a:pt x="8659" y="11283"/>
                  </a:cubicBezTo>
                  <a:cubicBezTo>
                    <a:pt x="8807" y="11038"/>
                    <a:pt x="8958" y="10990"/>
                    <a:pt x="8958" y="11187"/>
                  </a:cubicBezTo>
                  <a:cubicBezTo>
                    <a:pt x="8958" y="11237"/>
                    <a:pt x="9018" y="11277"/>
                    <a:pt x="9092" y="11277"/>
                  </a:cubicBezTo>
                  <a:cubicBezTo>
                    <a:pt x="9166" y="11277"/>
                    <a:pt x="9244" y="11292"/>
                    <a:pt x="9265" y="11310"/>
                  </a:cubicBezTo>
                  <a:cubicBezTo>
                    <a:pt x="9286" y="11328"/>
                    <a:pt x="9212" y="11642"/>
                    <a:pt x="9100" y="12009"/>
                  </a:cubicBezTo>
                  <a:cubicBezTo>
                    <a:pt x="7990" y="15642"/>
                    <a:pt x="8012" y="15584"/>
                    <a:pt x="7592" y="15944"/>
                  </a:cubicBezTo>
                  <a:cubicBezTo>
                    <a:pt x="7308" y="16188"/>
                    <a:pt x="7164" y="16258"/>
                    <a:pt x="6796" y="16335"/>
                  </a:cubicBezTo>
                  <a:cubicBezTo>
                    <a:pt x="6549" y="16386"/>
                    <a:pt x="6121" y="16485"/>
                    <a:pt x="5844" y="16555"/>
                  </a:cubicBezTo>
                  <a:cubicBezTo>
                    <a:pt x="4781" y="16822"/>
                    <a:pt x="2591" y="16930"/>
                    <a:pt x="1444" y="16773"/>
                  </a:cubicBezTo>
                  <a:cubicBezTo>
                    <a:pt x="1184" y="16737"/>
                    <a:pt x="1170" y="16744"/>
                    <a:pt x="1109" y="16944"/>
                  </a:cubicBezTo>
                  <a:cubicBezTo>
                    <a:pt x="1061" y="17101"/>
                    <a:pt x="1001" y="17156"/>
                    <a:pt x="866" y="17169"/>
                  </a:cubicBezTo>
                  <a:cubicBezTo>
                    <a:pt x="767" y="17178"/>
                    <a:pt x="566" y="17212"/>
                    <a:pt x="418" y="17246"/>
                  </a:cubicBezTo>
                  <a:lnTo>
                    <a:pt x="150" y="17309"/>
                  </a:lnTo>
                  <a:lnTo>
                    <a:pt x="105" y="18039"/>
                  </a:lnTo>
                  <a:cubicBezTo>
                    <a:pt x="80" y="18441"/>
                    <a:pt x="41" y="18953"/>
                    <a:pt x="19" y="19178"/>
                  </a:cubicBezTo>
                  <a:cubicBezTo>
                    <a:pt x="9" y="19272"/>
                    <a:pt x="2" y="19345"/>
                    <a:pt x="0" y="19405"/>
                  </a:cubicBezTo>
                  <a:cubicBezTo>
                    <a:pt x="-4" y="19586"/>
                    <a:pt x="36" y="19646"/>
                    <a:pt x="167" y="19778"/>
                  </a:cubicBezTo>
                  <a:cubicBezTo>
                    <a:pt x="349" y="19960"/>
                    <a:pt x="886" y="20167"/>
                    <a:pt x="1178" y="20167"/>
                  </a:cubicBezTo>
                  <a:cubicBezTo>
                    <a:pt x="1428" y="20167"/>
                    <a:pt x="1291" y="19640"/>
                    <a:pt x="985" y="19425"/>
                  </a:cubicBezTo>
                  <a:cubicBezTo>
                    <a:pt x="821" y="19310"/>
                    <a:pt x="842" y="19166"/>
                    <a:pt x="1061" y="18921"/>
                  </a:cubicBezTo>
                  <a:cubicBezTo>
                    <a:pt x="1166" y="18803"/>
                    <a:pt x="1315" y="18586"/>
                    <a:pt x="1391" y="18439"/>
                  </a:cubicBezTo>
                  <a:cubicBezTo>
                    <a:pt x="1511" y="18208"/>
                    <a:pt x="1548" y="18181"/>
                    <a:pt x="1670" y="18236"/>
                  </a:cubicBezTo>
                  <a:cubicBezTo>
                    <a:pt x="1779" y="18285"/>
                    <a:pt x="1864" y="18266"/>
                    <a:pt x="2057" y="18146"/>
                  </a:cubicBezTo>
                  <a:cubicBezTo>
                    <a:pt x="2617" y="17797"/>
                    <a:pt x="2995" y="17695"/>
                    <a:pt x="4141" y="17587"/>
                  </a:cubicBezTo>
                  <a:cubicBezTo>
                    <a:pt x="4748" y="17529"/>
                    <a:pt x="5802" y="17415"/>
                    <a:pt x="6483" y="17333"/>
                  </a:cubicBezTo>
                  <a:cubicBezTo>
                    <a:pt x="7164" y="17251"/>
                    <a:pt x="7817" y="17183"/>
                    <a:pt x="7933" y="17183"/>
                  </a:cubicBezTo>
                  <a:cubicBezTo>
                    <a:pt x="8192" y="17183"/>
                    <a:pt x="8306" y="17049"/>
                    <a:pt x="8544" y="16464"/>
                  </a:cubicBezTo>
                  <a:cubicBezTo>
                    <a:pt x="8798" y="15837"/>
                    <a:pt x="10031" y="13465"/>
                    <a:pt x="10490" y="12720"/>
                  </a:cubicBezTo>
                  <a:cubicBezTo>
                    <a:pt x="10645" y="12467"/>
                    <a:pt x="11014" y="12210"/>
                    <a:pt x="11221" y="12210"/>
                  </a:cubicBezTo>
                  <a:cubicBezTo>
                    <a:pt x="11344" y="12210"/>
                    <a:pt x="14391" y="14746"/>
                    <a:pt x="15142" y="15474"/>
                  </a:cubicBezTo>
                  <a:cubicBezTo>
                    <a:pt x="15460" y="15782"/>
                    <a:pt x="15780" y="16089"/>
                    <a:pt x="15855" y="16157"/>
                  </a:cubicBezTo>
                  <a:cubicBezTo>
                    <a:pt x="15998" y="16289"/>
                    <a:pt x="17085" y="17979"/>
                    <a:pt x="17558" y="18807"/>
                  </a:cubicBezTo>
                  <a:cubicBezTo>
                    <a:pt x="17719" y="19088"/>
                    <a:pt x="17877" y="19485"/>
                    <a:pt x="17927" y="19733"/>
                  </a:cubicBezTo>
                  <a:cubicBezTo>
                    <a:pt x="17974" y="19972"/>
                    <a:pt x="18036" y="20179"/>
                    <a:pt x="18063" y="20194"/>
                  </a:cubicBezTo>
                  <a:cubicBezTo>
                    <a:pt x="18131" y="20229"/>
                    <a:pt x="18112" y="20665"/>
                    <a:pt x="18036" y="20814"/>
                  </a:cubicBezTo>
                  <a:cubicBezTo>
                    <a:pt x="17984" y="20917"/>
                    <a:pt x="18000" y="20927"/>
                    <a:pt x="18162" y="20892"/>
                  </a:cubicBezTo>
                  <a:cubicBezTo>
                    <a:pt x="18321" y="20859"/>
                    <a:pt x="18401" y="20905"/>
                    <a:pt x="18730" y="21225"/>
                  </a:cubicBezTo>
                  <a:cubicBezTo>
                    <a:pt x="18941" y="21430"/>
                    <a:pt x="19154" y="21597"/>
                    <a:pt x="19204" y="21597"/>
                  </a:cubicBezTo>
                  <a:cubicBezTo>
                    <a:pt x="19302" y="21597"/>
                    <a:pt x="20233" y="21015"/>
                    <a:pt x="20834" y="20577"/>
                  </a:cubicBezTo>
                  <a:cubicBezTo>
                    <a:pt x="21038" y="20428"/>
                    <a:pt x="21293" y="20163"/>
                    <a:pt x="21401" y="19988"/>
                  </a:cubicBezTo>
                  <a:lnTo>
                    <a:pt x="21596" y="19669"/>
                  </a:lnTo>
                  <a:lnTo>
                    <a:pt x="21445" y="19452"/>
                  </a:lnTo>
                  <a:cubicBezTo>
                    <a:pt x="21217" y="19125"/>
                    <a:pt x="20992" y="19154"/>
                    <a:pt x="20536" y="19570"/>
                  </a:cubicBezTo>
                  <a:cubicBezTo>
                    <a:pt x="20267" y="19815"/>
                    <a:pt x="20082" y="19925"/>
                    <a:pt x="19848" y="19978"/>
                  </a:cubicBezTo>
                  <a:cubicBezTo>
                    <a:pt x="19391" y="20082"/>
                    <a:pt x="19311" y="20039"/>
                    <a:pt x="19370" y="19724"/>
                  </a:cubicBezTo>
                  <a:cubicBezTo>
                    <a:pt x="19418" y="19471"/>
                    <a:pt x="19415" y="19466"/>
                    <a:pt x="19235" y="19505"/>
                  </a:cubicBezTo>
                  <a:cubicBezTo>
                    <a:pt x="18944" y="19566"/>
                    <a:pt x="18792" y="19362"/>
                    <a:pt x="18037" y="17898"/>
                  </a:cubicBezTo>
                  <a:cubicBezTo>
                    <a:pt x="17662" y="17171"/>
                    <a:pt x="17407" y="16695"/>
                    <a:pt x="17033" y="16020"/>
                  </a:cubicBezTo>
                  <a:cubicBezTo>
                    <a:pt x="16834" y="15661"/>
                    <a:pt x="16584" y="15415"/>
                    <a:pt x="15247" y="14264"/>
                  </a:cubicBezTo>
                  <a:cubicBezTo>
                    <a:pt x="13754" y="12978"/>
                    <a:pt x="13076" y="12297"/>
                    <a:pt x="12523" y="11526"/>
                  </a:cubicBezTo>
                  <a:cubicBezTo>
                    <a:pt x="12381" y="11329"/>
                    <a:pt x="12265" y="11105"/>
                    <a:pt x="12265" y="11027"/>
                  </a:cubicBezTo>
                  <a:cubicBezTo>
                    <a:pt x="12265" y="10950"/>
                    <a:pt x="12209" y="10851"/>
                    <a:pt x="12140" y="10809"/>
                  </a:cubicBezTo>
                  <a:cubicBezTo>
                    <a:pt x="12035" y="10744"/>
                    <a:pt x="12030" y="10714"/>
                    <a:pt x="12110" y="10633"/>
                  </a:cubicBezTo>
                  <a:cubicBezTo>
                    <a:pt x="12171" y="10571"/>
                    <a:pt x="12187" y="10467"/>
                    <a:pt x="12155" y="10344"/>
                  </a:cubicBezTo>
                  <a:cubicBezTo>
                    <a:pt x="12126" y="10233"/>
                    <a:pt x="12139" y="10119"/>
                    <a:pt x="12186" y="10071"/>
                  </a:cubicBezTo>
                  <a:cubicBezTo>
                    <a:pt x="12247" y="10009"/>
                    <a:pt x="12239" y="9968"/>
                    <a:pt x="12156" y="9910"/>
                  </a:cubicBezTo>
                  <a:cubicBezTo>
                    <a:pt x="11929" y="9750"/>
                    <a:pt x="12068" y="9521"/>
                    <a:pt x="12783" y="8882"/>
                  </a:cubicBezTo>
                  <a:cubicBezTo>
                    <a:pt x="13273" y="8443"/>
                    <a:pt x="13465" y="8153"/>
                    <a:pt x="13770" y="7392"/>
                  </a:cubicBezTo>
                  <a:cubicBezTo>
                    <a:pt x="14032" y="6735"/>
                    <a:pt x="14153" y="6656"/>
                    <a:pt x="14908" y="6649"/>
                  </a:cubicBezTo>
                  <a:lnTo>
                    <a:pt x="15382" y="6645"/>
                  </a:lnTo>
                  <a:lnTo>
                    <a:pt x="15449" y="6879"/>
                  </a:lnTo>
                  <a:cubicBezTo>
                    <a:pt x="15505" y="7077"/>
                    <a:pt x="15544" y="7111"/>
                    <a:pt x="15713" y="7111"/>
                  </a:cubicBezTo>
                  <a:cubicBezTo>
                    <a:pt x="15822" y="7111"/>
                    <a:pt x="15950" y="7144"/>
                    <a:pt x="15996" y="7183"/>
                  </a:cubicBezTo>
                  <a:cubicBezTo>
                    <a:pt x="16043" y="7222"/>
                    <a:pt x="16339" y="7265"/>
                    <a:pt x="16654" y="7278"/>
                  </a:cubicBezTo>
                  <a:cubicBezTo>
                    <a:pt x="16970" y="7291"/>
                    <a:pt x="17437" y="7359"/>
                    <a:pt x="17693" y="7429"/>
                  </a:cubicBezTo>
                  <a:cubicBezTo>
                    <a:pt x="18079" y="7536"/>
                    <a:pt x="18194" y="7545"/>
                    <a:pt x="18368" y="7484"/>
                  </a:cubicBezTo>
                  <a:cubicBezTo>
                    <a:pt x="18717" y="7362"/>
                    <a:pt x="18710" y="7292"/>
                    <a:pt x="18294" y="6778"/>
                  </a:cubicBezTo>
                  <a:cubicBezTo>
                    <a:pt x="18141" y="6588"/>
                    <a:pt x="18025" y="6529"/>
                    <a:pt x="17596" y="6421"/>
                  </a:cubicBezTo>
                  <a:cubicBezTo>
                    <a:pt x="16799" y="6220"/>
                    <a:pt x="15988" y="5926"/>
                    <a:pt x="15877" y="5798"/>
                  </a:cubicBezTo>
                  <a:cubicBezTo>
                    <a:pt x="15822" y="5734"/>
                    <a:pt x="15713" y="5681"/>
                    <a:pt x="15636" y="5681"/>
                  </a:cubicBezTo>
                  <a:cubicBezTo>
                    <a:pt x="15559" y="5681"/>
                    <a:pt x="15476" y="5640"/>
                    <a:pt x="15453" y="5588"/>
                  </a:cubicBezTo>
                  <a:cubicBezTo>
                    <a:pt x="15430" y="5537"/>
                    <a:pt x="15350" y="5495"/>
                    <a:pt x="15276" y="5495"/>
                  </a:cubicBezTo>
                  <a:cubicBezTo>
                    <a:pt x="15201" y="5495"/>
                    <a:pt x="15054" y="5427"/>
                    <a:pt x="14949" y="5345"/>
                  </a:cubicBezTo>
                  <a:cubicBezTo>
                    <a:pt x="14771" y="5205"/>
                    <a:pt x="14717" y="5197"/>
                    <a:pt x="14207" y="5229"/>
                  </a:cubicBezTo>
                  <a:cubicBezTo>
                    <a:pt x="13688" y="5262"/>
                    <a:pt x="13645" y="5256"/>
                    <a:pt x="13457" y="5104"/>
                  </a:cubicBezTo>
                  <a:cubicBezTo>
                    <a:pt x="13347" y="5016"/>
                    <a:pt x="13167" y="4914"/>
                    <a:pt x="13056" y="4879"/>
                  </a:cubicBezTo>
                  <a:cubicBezTo>
                    <a:pt x="12786" y="4792"/>
                    <a:pt x="12801" y="4677"/>
                    <a:pt x="13112" y="4446"/>
                  </a:cubicBezTo>
                  <a:cubicBezTo>
                    <a:pt x="13374" y="4251"/>
                    <a:pt x="13809" y="4034"/>
                    <a:pt x="13809" y="4097"/>
                  </a:cubicBezTo>
                  <a:cubicBezTo>
                    <a:pt x="13809" y="4128"/>
                    <a:pt x="14249" y="3768"/>
                    <a:pt x="14250" y="3736"/>
                  </a:cubicBezTo>
                  <a:cubicBezTo>
                    <a:pt x="14260" y="3438"/>
                    <a:pt x="14439" y="2938"/>
                    <a:pt x="14617" y="2711"/>
                  </a:cubicBezTo>
                  <a:cubicBezTo>
                    <a:pt x="14741" y="2553"/>
                    <a:pt x="14880" y="2315"/>
                    <a:pt x="14927" y="2183"/>
                  </a:cubicBezTo>
                  <a:cubicBezTo>
                    <a:pt x="14973" y="2051"/>
                    <a:pt x="15081" y="1914"/>
                    <a:pt x="15164" y="1876"/>
                  </a:cubicBezTo>
                  <a:cubicBezTo>
                    <a:pt x="15342" y="1797"/>
                    <a:pt x="15424" y="1706"/>
                    <a:pt x="15426" y="1587"/>
                  </a:cubicBezTo>
                  <a:cubicBezTo>
                    <a:pt x="15426" y="1519"/>
                    <a:pt x="15404" y="1517"/>
                    <a:pt x="15319" y="1576"/>
                  </a:cubicBezTo>
                  <a:cubicBezTo>
                    <a:pt x="15174" y="1678"/>
                    <a:pt x="15088" y="1620"/>
                    <a:pt x="14926" y="1311"/>
                  </a:cubicBezTo>
                  <a:cubicBezTo>
                    <a:pt x="14716" y="913"/>
                    <a:pt x="14431" y="667"/>
                    <a:pt x="13957" y="474"/>
                  </a:cubicBezTo>
                  <a:cubicBezTo>
                    <a:pt x="13720" y="378"/>
                    <a:pt x="13542" y="321"/>
                    <a:pt x="13562" y="348"/>
                  </a:cubicBezTo>
                  <a:cubicBezTo>
                    <a:pt x="13640" y="455"/>
                    <a:pt x="13355" y="468"/>
                    <a:pt x="13219" y="364"/>
                  </a:cubicBezTo>
                  <a:cubicBezTo>
                    <a:pt x="13086" y="262"/>
                    <a:pt x="13074" y="262"/>
                    <a:pt x="13074" y="359"/>
                  </a:cubicBezTo>
                  <a:cubicBezTo>
                    <a:pt x="13074" y="416"/>
                    <a:pt x="13031" y="477"/>
                    <a:pt x="12978" y="494"/>
                  </a:cubicBezTo>
                  <a:cubicBezTo>
                    <a:pt x="12822" y="544"/>
                    <a:pt x="12371" y="353"/>
                    <a:pt x="12169" y="151"/>
                  </a:cubicBezTo>
                  <a:cubicBezTo>
                    <a:pt x="12066" y="47"/>
                    <a:pt x="11974" y="-3"/>
                    <a:pt x="11891" y="0"/>
                  </a:cubicBezTo>
                  <a:close/>
                </a:path>
              </a:pathLst>
            </a:custGeom>
            <a:ln w="12700">
              <a:miter lim="400000"/>
            </a:ln>
          </p:spPr>
        </p:pic>
        <p:pic>
          <p:nvPicPr>
            <p:cNvPr id="10" name="Image" descr="Image"/>
            <p:cNvPicPr>
              <a:picLocks noChangeAspect="1"/>
            </p:cNvPicPr>
            <p:nvPr/>
          </p:nvPicPr>
          <p:blipFill>
            <a:blip r:embed="rId2">
              <a:extLst/>
            </a:blip>
            <a:srcRect l="730" t="743" r="28" b="570"/>
            <a:stretch>
              <a:fillRect/>
            </a:stretch>
          </p:blipFill>
          <p:spPr>
            <a:xfrm>
              <a:off x="6675901" y="1577340"/>
              <a:ext cx="2683018" cy="3176210"/>
            </a:xfrm>
            <a:custGeom>
              <a:avLst/>
              <a:gdLst/>
              <a:ahLst/>
              <a:cxnLst>
                <a:cxn ang="0">
                  <a:pos x="wd2" y="hd2"/>
                </a:cxn>
                <a:cxn ang="5400000">
                  <a:pos x="wd2" y="hd2"/>
                </a:cxn>
                <a:cxn ang="10800000">
                  <a:pos x="wd2" y="hd2"/>
                </a:cxn>
                <a:cxn ang="16200000">
                  <a:pos x="wd2" y="hd2"/>
                </a:cxn>
              </a:cxnLst>
              <a:rect l="0" t="0" r="r" b="b"/>
              <a:pathLst>
                <a:path w="21596" h="21597" extrusionOk="0">
                  <a:moveTo>
                    <a:pt x="11891" y="0"/>
                  </a:moveTo>
                  <a:cubicBezTo>
                    <a:pt x="11808" y="4"/>
                    <a:pt x="11733" y="61"/>
                    <a:pt x="11665" y="171"/>
                  </a:cubicBezTo>
                  <a:cubicBezTo>
                    <a:pt x="11621" y="244"/>
                    <a:pt x="11484" y="436"/>
                    <a:pt x="11362" y="598"/>
                  </a:cubicBezTo>
                  <a:cubicBezTo>
                    <a:pt x="11188" y="827"/>
                    <a:pt x="11117" y="878"/>
                    <a:pt x="11042" y="825"/>
                  </a:cubicBezTo>
                  <a:cubicBezTo>
                    <a:pt x="10966" y="772"/>
                    <a:pt x="10926" y="797"/>
                    <a:pt x="10864" y="934"/>
                  </a:cubicBezTo>
                  <a:cubicBezTo>
                    <a:pt x="10753" y="1177"/>
                    <a:pt x="10825" y="1487"/>
                    <a:pt x="11049" y="1735"/>
                  </a:cubicBezTo>
                  <a:cubicBezTo>
                    <a:pt x="11152" y="1850"/>
                    <a:pt x="11236" y="1997"/>
                    <a:pt x="11236" y="2063"/>
                  </a:cubicBezTo>
                  <a:cubicBezTo>
                    <a:pt x="11236" y="2129"/>
                    <a:pt x="11302" y="2255"/>
                    <a:pt x="11383" y="2342"/>
                  </a:cubicBezTo>
                  <a:cubicBezTo>
                    <a:pt x="11464" y="2428"/>
                    <a:pt x="11531" y="2533"/>
                    <a:pt x="11531" y="2574"/>
                  </a:cubicBezTo>
                  <a:cubicBezTo>
                    <a:pt x="11531" y="2615"/>
                    <a:pt x="11613" y="2732"/>
                    <a:pt x="11714" y="2833"/>
                  </a:cubicBezTo>
                  <a:cubicBezTo>
                    <a:pt x="11815" y="2935"/>
                    <a:pt x="11898" y="3092"/>
                    <a:pt x="11899" y="3184"/>
                  </a:cubicBezTo>
                  <a:cubicBezTo>
                    <a:pt x="11900" y="3275"/>
                    <a:pt x="11967" y="3472"/>
                    <a:pt x="12047" y="3621"/>
                  </a:cubicBezTo>
                  <a:cubicBezTo>
                    <a:pt x="12199" y="3905"/>
                    <a:pt x="12186" y="4003"/>
                    <a:pt x="11994" y="4003"/>
                  </a:cubicBezTo>
                  <a:cubicBezTo>
                    <a:pt x="11914" y="4003"/>
                    <a:pt x="11938" y="4043"/>
                    <a:pt x="12072" y="4132"/>
                  </a:cubicBezTo>
                  <a:cubicBezTo>
                    <a:pt x="12342" y="4312"/>
                    <a:pt x="12337" y="4590"/>
                    <a:pt x="12063" y="4708"/>
                  </a:cubicBezTo>
                  <a:cubicBezTo>
                    <a:pt x="11765" y="4835"/>
                    <a:pt x="10752" y="4873"/>
                    <a:pt x="10124" y="4780"/>
                  </a:cubicBezTo>
                  <a:lnTo>
                    <a:pt x="9582" y="4701"/>
                  </a:lnTo>
                  <a:lnTo>
                    <a:pt x="9347" y="4889"/>
                  </a:lnTo>
                  <a:cubicBezTo>
                    <a:pt x="9123" y="5069"/>
                    <a:pt x="9101" y="5074"/>
                    <a:pt x="8869" y="4993"/>
                  </a:cubicBezTo>
                  <a:cubicBezTo>
                    <a:pt x="8736" y="4947"/>
                    <a:pt x="8418" y="4744"/>
                    <a:pt x="8163" y="4544"/>
                  </a:cubicBezTo>
                  <a:cubicBezTo>
                    <a:pt x="7613" y="4113"/>
                    <a:pt x="7342" y="4006"/>
                    <a:pt x="6671" y="3958"/>
                  </a:cubicBezTo>
                  <a:cubicBezTo>
                    <a:pt x="6076" y="3916"/>
                    <a:pt x="5877" y="3997"/>
                    <a:pt x="5650" y="4374"/>
                  </a:cubicBezTo>
                  <a:cubicBezTo>
                    <a:pt x="5417" y="4759"/>
                    <a:pt x="5436" y="4779"/>
                    <a:pt x="6035" y="4787"/>
                  </a:cubicBezTo>
                  <a:cubicBezTo>
                    <a:pt x="6346" y="4791"/>
                    <a:pt x="6687" y="4836"/>
                    <a:pt x="6853" y="4896"/>
                  </a:cubicBezTo>
                  <a:cubicBezTo>
                    <a:pt x="7226" y="5029"/>
                    <a:pt x="8088" y="5552"/>
                    <a:pt x="8041" y="5616"/>
                  </a:cubicBezTo>
                  <a:cubicBezTo>
                    <a:pt x="8021" y="5643"/>
                    <a:pt x="7476" y="5810"/>
                    <a:pt x="6830" y="5988"/>
                  </a:cubicBezTo>
                  <a:lnTo>
                    <a:pt x="5655" y="6310"/>
                  </a:lnTo>
                  <a:lnTo>
                    <a:pt x="5609" y="6540"/>
                  </a:lnTo>
                  <a:cubicBezTo>
                    <a:pt x="5584" y="6666"/>
                    <a:pt x="5517" y="6932"/>
                    <a:pt x="5459" y="7132"/>
                  </a:cubicBezTo>
                  <a:cubicBezTo>
                    <a:pt x="5402" y="7331"/>
                    <a:pt x="5355" y="7503"/>
                    <a:pt x="5355" y="7513"/>
                  </a:cubicBezTo>
                  <a:cubicBezTo>
                    <a:pt x="5355" y="7523"/>
                    <a:pt x="5180" y="7604"/>
                    <a:pt x="4966" y="7693"/>
                  </a:cubicBezTo>
                  <a:cubicBezTo>
                    <a:pt x="4538" y="7870"/>
                    <a:pt x="4001" y="8234"/>
                    <a:pt x="3876" y="8431"/>
                  </a:cubicBezTo>
                  <a:cubicBezTo>
                    <a:pt x="3805" y="8543"/>
                    <a:pt x="3869" y="8620"/>
                    <a:pt x="4428" y="9095"/>
                  </a:cubicBezTo>
                  <a:cubicBezTo>
                    <a:pt x="4776" y="9390"/>
                    <a:pt x="5061" y="9661"/>
                    <a:pt x="5061" y="9696"/>
                  </a:cubicBezTo>
                  <a:cubicBezTo>
                    <a:pt x="5061" y="9731"/>
                    <a:pt x="4929" y="9869"/>
                    <a:pt x="4767" y="10002"/>
                  </a:cubicBezTo>
                  <a:cubicBezTo>
                    <a:pt x="4561" y="10172"/>
                    <a:pt x="4472" y="10298"/>
                    <a:pt x="4472" y="10420"/>
                  </a:cubicBezTo>
                  <a:cubicBezTo>
                    <a:pt x="4472" y="10547"/>
                    <a:pt x="4422" y="10616"/>
                    <a:pt x="4287" y="10667"/>
                  </a:cubicBezTo>
                  <a:cubicBezTo>
                    <a:pt x="4088" y="10744"/>
                    <a:pt x="3811" y="11074"/>
                    <a:pt x="3811" y="11234"/>
                  </a:cubicBezTo>
                  <a:cubicBezTo>
                    <a:pt x="3811" y="11402"/>
                    <a:pt x="3710" y="11401"/>
                    <a:pt x="2972" y="11220"/>
                  </a:cubicBezTo>
                  <a:cubicBezTo>
                    <a:pt x="2489" y="11101"/>
                    <a:pt x="2247" y="11067"/>
                    <a:pt x="2230" y="11114"/>
                  </a:cubicBezTo>
                  <a:cubicBezTo>
                    <a:pt x="2217" y="11152"/>
                    <a:pt x="2051" y="11659"/>
                    <a:pt x="1863" y="12241"/>
                  </a:cubicBezTo>
                  <a:cubicBezTo>
                    <a:pt x="1675" y="12822"/>
                    <a:pt x="1453" y="13501"/>
                    <a:pt x="1369" y="13749"/>
                  </a:cubicBezTo>
                  <a:cubicBezTo>
                    <a:pt x="1285" y="13998"/>
                    <a:pt x="1229" y="14211"/>
                    <a:pt x="1245" y="14223"/>
                  </a:cubicBezTo>
                  <a:cubicBezTo>
                    <a:pt x="1262" y="14235"/>
                    <a:pt x="1589" y="14322"/>
                    <a:pt x="1973" y="14417"/>
                  </a:cubicBezTo>
                  <a:cubicBezTo>
                    <a:pt x="2357" y="14512"/>
                    <a:pt x="3085" y="14694"/>
                    <a:pt x="3591" y="14821"/>
                  </a:cubicBezTo>
                  <a:cubicBezTo>
                    <a:pt x="5506" y="15304"/>
                    <a:pt x="6065" y="15431"/>
                    <a:pt x="6433" y="15464"/>
                  </a:cubicBezTo>
                  <a:lnTo>
                    <a:pt x="6813" y="15498"/>
                  </a:lnTo>
                  <a:lnTo>
                    <a:pt x="7377" y="14036"/>
                  </a:lnTo>
                  <a:cubicBezTo>
                    <a:pt x="7688" y="13231"/>
                    <a:pt x="7931" y="12567"/>
                    <a:pt x="7917" y="12560"/>
                  </a:cubicBezTo>
                  <a:cubicBezTo>
                    <a:pt x="7746" y="12469"/>
                    <a:pt x="7062" y="12249"/>
                    <a:pt x="6720" y="12175"/>
                  </a:cubicBezTo>
                  <a:cubicBezTo>
                    <a:pt x="5934" y="12005"/>
                    <a:pt x="5918" y="11992"/>
                    <a:pt x="5907" y="11494"/>
                  </a:cubicBezTo>
                  <a:cubicBezTo>
                    <a:pt x="5901" y="11255"/>
                    <a:pt x="5871" y="10959"/>
                    <a:pt x="5839" y="10836"/>
                  </a:cubicBezTo>
                  <a:cubicBezTo>
                    <a:pt x="5787" y="10637"/>
                    <a:pt x="5811" y="10575"/>
                    <a:pt x="6061" y="10282"/>
                  </a:cubicBezTo>
                  <a:cubicBezTo>
                    <a:pt x="6215" y="10101"/>
                    <a:pt x="6536" y="9831"/>
                    <a:pt x="6775" y="9682"/>
                  </a:cubicBezTo>
                  <a:lnTo>
                    <a:pt x="7209" y="9412"/>
                  </a:lnTo>
                  <a:lnTo>
                    <a:pt x="7575" y="9670"/>
                  </a:lnTo>
                  <a:cubicBezTo>
                    <a:pt x="8178" y="10097"/>
                    <a:pt x="8196" y="10144"/>
                    <a:pt x="7934" y="10583"/>
                  </a:cubicBezTo>
                  <a:cubicBezTo>
                    <a:pt x="7524" y="11269"/>
                    <a:pt x="7560" y="11734"/>
                    <a:pt x="8037" y="11925"/>
                  </a:cubicBezTo>
                  <a:cubicBezTo>
                    <a:pt x="8453" y="12092"/>
                    <a:pt x="8561" y="12061"/>
                    <a:pt x="8529" y="11783"/>
                  </a:cubicBezTo>
                  <a:cubicBezTo>
                    <a:pt x="8511" y="11624"/>
                    <a:pt x="8555" y="11455"/>
                    <a:pt x="8659" y="11283"/>
                  </a:cubicBezTo>
                  <a:cubicBezTo>
                    <a:pt x="8807" y="11038"/>
                    <a:pt x="8958" y="10990"/>
                    <a:pt x="8958" y="11187"/>
                  </a:cubicBezTo>
                  <a:cubicBezTo>
                    <a:pt x="8958" y="11237"/>
                    <a:pt x="9018" y="11277"/>
                    <a:pt x="9092" y="11277"/>
                  </a:cubicBezTo>
                  <a:cubicBezTo>
                    <a:pt x="9166" y="11277"/>
                    <a:pt x="9244" y="11292"/>
                    <a:pt x="9265" y="11310"/>
                  </a:cubicBezTo>
                  <a:cubicBezTo>
                    <a:pt x="9286" y="11328"/>
                    <a:pt x="9212" y="11642"/>
                    <a:pt x="9100" y="12009"/>
                  </a:cubicBezTo>
                  <a:cubicBezTo>
                    <a:pt x="7990" y="15642"/>
                    <a:pt x="8012" y="15584"/>
                    <a:pt x="7592" y="15944"/>
                  </a:cubicBezTo>
                  <a:cubicBezTo>
                    <a:pt x="7308" y="16188"/>
                    <a:pt x="7164" y="16258"/>
                    <a:pt x="6796" y="16335"/>
                  </a:cubicBezTo>
                  <a:cubicBezTo>
                    <a:pt x="6549" y="16386"/>
                    <a:pt x="6121" y="16485"/>
                    <a:pt x="5844" y="16555"/>
                  </a:cubicBezTo>
                  <a:cubicBezTo>
                    <a:pt x="4781" y="16822"/>
                    <a:pt x="2591" y="16930"/>
                    <a:pt x="1444" y="16773"/>
                  </a:cubicBezTo>
                  <a:cubicBezTo>
                    <a:pt x="1184" y="16737"/>
                    <a:pt x="1170" y="16744"/>
                    <a:pt x="1109" y="16944"/>
                  </a:cubicBezTo>
                  <a:cubicBezTo>
                    <a:pt x="1061" y="17101"/>
                    <a:pt x="1001" y="17156"/>
                    <a:pt x="866" y="17169"/>
                  </a:cubicBezTo>
                  <a:cubicBezTo>
                    <a:pt x="767" y="17178"/>
                    <a:pt x="566" y="17212"/>
                    <a:pt x="418" y="17246"/>
                  </a:cubicBezTo>
                  <a:lnTo>
                    <a:pt x="150" y="17309"/>
                  </a:lnTo>
                  <a:lnTo>
                    <a:pt x="105" y="18039"/>
                  </a:lnTo>
                  <a:cubicBezTo>
                    <a:pt x="80" y="18441"/>
                    <a:pt x="41" y="18953"/>
                    <a:pt x="19" y="19178"/>
                  </a:cubicBezTo>
                  <a:cubicBezTo>
                    <a:pt x="9" y="19272"/>
                    <a:pt x="2" y="19345"/>
                    <a:pt x="0" y="19405"/>
                  </a:cubicBezTo>
                  <a:cubicBezTo>
                    <a:pt x="-4" y="19586"/>
                    <a:pt x="36" y="19646"/>
                    <a:pt x="167" y="19778"/>
                  </a:cubicBezTo>
                  <a:cubicBezTo>
                    <a:pt x="349" y="19960"/>
                    <a:pt x="886" y="20167"/>
                    <a:pt x="1178" y="20167"/>
                  </a:cubicBezTo>
                  <a:cubicBezTo>
                    <a:pt x="1428" y="20167"/>
                    <a:pt x="1291" y="19640"/>
                    <a:pt x="985" y="19425"/>
                  </a:cubicBezTo>
                  <a:cubicBezTo>
                    <a:pt x="821" y="19310"/>
                    <a:pt x="842" y="19166"/>
                    <a:pt x="1061" y="18921"/>
                  </a:cubicBezTo>
                  <a:cubicBezTo>
                    <a:pt x="1166" y="18803"/>
                    <a:pt x="1315" y="18586"/>
                    <a:pt x="1391" y="18439"/>
                  </a:cubicBezTo>
                  <a:cubicBezTo>
                    <a:pt x="1511" y="18208"/>
                    <a:pt x="1548" y="18181"/>
                    <a:pt x="1670" y="18236"/>
                  </a:cubicBezTo>
                  <a:cubicBezTo>
                    <a:pt x="1779" y="18285"/>
                    <a:pt x="1864" y="18266"/>
                    <a:pt x="2057" y="18146"/>
                  </a:cubicBezTo>
                  <a:cubicBezTo>
                    <a:pt x="2617" y="17797"/>
                    <a:pt x="2995" y="17695"/>
                    <a:pt x="4141" y="17587"/>
                  </a:cubicBezTo>
                  <a:cubicBezTo>
                    <a:pt x="4748" y="17529"/>
                    <a:pt x="5802" y="17415"/>
                    <a:pt x="6483" y="17333"/>
                  </a:cubicBezTo>
                  <a:cubicBezTo>
                    <a:pt x="7164" y="17251"/>
                    <a:pt x="7817" y="17183"/>
                    <a:pt x="7933" y="17183"/>
                  </a:cubicBezTo>
                  <a:cubicBezTo>
                    <a:pt x="8192" y="17183"/>
                    <a:pt x="8306" y="17049"/>
                    <a:pt x="8544" y="16464"/>
                  </a:cubicBezTo>
                  <a:cubicBezTo>
                    <a:pt x="8798" y="15837"/>
                    <a:pt x="10031" y="13465"/>
                    <a:pt x="10490" y="12720"/>
                  </a:cubicBezTo>
                  <a:cubicBezTo>
                    <a:pt x="10645" y="12467"/>
                    <a:pt x="11014" y="12210"/>
                    <a:pt x="11221" y="12210"/>
                  </a:cubicBezTo>
                  <a:cubicBezTo>
                    <a:pt x="11344" y="12210"/>
                    <a:pt x="14391" y="14746"/>
                    <a:pt x="15142" y="15474"/>
                  </a:cubicBezTo>
                  <a:cubicBezTo>
                    <a:pt x="15460" y="15782"/>
                    <a:pt x="15780" y="16089"/>
                    <a:pt x="15855" y="16157"/>
                  </a:cubicBezTo>
                  <a:cubicBezTo>
                    <a:pt x="15998" y="16289"/>
                    <a:pt x="17085" y="17979"/>
                    <a:pt x="17558" y="18807"/>
                  </a:cubicBezTo>
                  <a:cubicBezTo>
                    <a:pt x="17719" y="19088"/>
                    <a:pt x="17877" y="19485"/>
                    <a:pt x="17927" y="19733"/>
                  </a:cubicBezTo>
                  <a:cubicBezTo>
                    <a:pt x="17974" y="19972"/>
                    <a:pt x="18036" y="20179"/>
                    <a:pt x="18063" y="20194"/>
                  </a:cubicBezTo>
                  <a:cubicBezTo>
                    <a:pt x="18131" y="20229"/>
                    <a:pt x="18112" y="20665"/>
                    <a:pt x="18036" y="20814"/>
                  </a:cubicBezTo>
                  <a:cubicBezTo>
                    <a:pt x="17984" y="20917"/>
                    <a:pt x="18000" y="20927"/>
                    <a:pt x="18162" y="20892"/>
                  </a:cubicBezTo>
                  <a:cubicBezTo>
                    <a:pt x="18321" y="20859"/>
                    <a:pt x="18401" y="20905"/>
                    <a:pt x="18730" y="21225"/>
                  </a:cubicBezTo>
                  <a:cubicBezTo>
                    <a:pt x="18941" y="21430"/>
                    <a:pt x="19154" y="21597"/>
                    <a:pt x="19204" y="21597"/>
                  </a:cubicBezTo>
                  <a:cubicBezTo>
                    <a:pt x="19302" y="21597"/>
                    <a:pt x="20233" y="21015"/>
                    <a:pt x="20834" y="20577"/>
                  </a:cubicBezTo>
                  <a:cubicBezTo>
                    <a:pt x="21038" y="20428"/>
                    <a:pt x="21293" y="20163"/>
                    <a:pt x="21401" y="19988"/>
                  </a:cubicBezTo>
                  <a:lnTo>
                    <a:pt x="21596" y="19669"/>
                  </a:lnTo>
                  <a:lnTo>
                    <a:pt x="21445" y="19452"/>
                  </a:lnTo>
                  <a:cubicBezTo>
                    <a:pt x="21217" y="19125"/>
                    <a:pt x="20992" y="19154"/>
                    <a:pt x="20536" y="19570"/>
                  </a:cubicBezTo>
                  <a:cubicBezTo>
                    <a:pt x="20267" y="19815"/>
                    <a:pt x="20082" y="19925"/>
                    <a:pt x="19848" y="19978"/>
                  </a:cubicBezTo>
                  <a:cubicBezTo>
                    <a:pt x="19391" y="20082"/>
                    <a:pt x="19311" y="20039"/>
                    <a:pt x="19370" y="19724"/>
                  </a:cubicBezTo>
                  <a:cubicBezTo>
                    <a:pt x="19418" y="19471"/>
                    <a:pt x="19415" y="19466"/>
                    <a:pt x="19235" y="19505"/>
                  </a:cubicBezTo>
                  <a:cubicBezTo>
                    <a:pt x="18944" y="19566"/>
                    <a:pt x="18792" y="19362"/>
                    <a:pt x="18037" y="17898"/>
                  </a:cubicBezTo>
                  <a:cubicBezTo>
                    <a:pt x="17662" y="17171"/>
                    <a:pt x="17407" y="16695"/>
                    <a:pt x="17033" y="16020"/>
                  </a:cubicBezTo>
                  <a:cubicBezTo>
                    <a:pt x="16834" y="15661"/>
                    <a:pt x="16584" y="15415"/>
                    <a:pt x="15247" y="14264"/>
                  </a:cubicBezTo>
                  <a:cubicBezTo>
                    <a:pt x="13754" y="12978"/>
                    <a:pt x="13076" y="12297"/>
                    <a:pt x="12523" y="11526"/>
                  </a:cubicBezTo>
                  <a:cubicBezTo>
                    <a:pt x="12381" y="11329"/>
                    <a:pt x="12265" y="11105"/>
                    <a:pt x="12265" y="11027"/>
                  </a:cubicBezTo>
                  <a:cubicBezTo>
                    <a:pt x="12265" y="10950"/>
                    <a:pt x="12209" y="10851"/>
                    <a:pt x="12140" y="10809"/>
                  </a:cubicBezTo>
                  <a:cubicBezTo>
                    <a:pt x="12035" y="10744"/>
                    <a:pt x="12030" y="10714"/>
                    <a:pt x="12110" y="10633"/>
                  </a:cubicBezTo>
                  <a:cubicBezTo>
                    <a:pt x="12171" y="10571"/>
                    <a:pt x="12187" y="10467"/>
                    <a:pt x="12155" y="10344"/>
                  </a:cubicBezTo>
                  <a:cubicBezTo>
                    <a:pt x="12126" y="10233"/>
                    <a:pt x="12139" y="10119"/>
                    <a:pt x="12186" y="10071"/>
                  </a:cubicBezTo>
                  <a:cubicBezTo>
                    <a:pt x="12247" y="10009"/>
                    <a:pt x="12239" y="9968"/>
                    <a:pt x="12156" y="9910"/>
                  </a:cubicBezTo>
                  <a:cubicBezTo>
                    <a:pt x="11929" y="9750"/>
                    <a:pt x="12068" y="9521"/>
                    <a:pt x="12783" y="8882"/>
                  </a:cubicBezTo>
                  <a:cubicBezTo>
                    <a:pt x="13273" y="8443"/>
                    <a:pt x="13465" y="8153"/>
                    <a:pt x="13770" y="7392"/>
                  </a:cubicBezTo>
                  <a:cubicBezTo>
                    <a:pt x="14032" y="6735"/>
                    <a:pt x="14153" y="6656"/>
                    <a:pt x="14908" y="6649"/>
                  </a:cubicBezTo>
                  <a:lnTo>
                    <a:pt x="15382" y="6645"/>
                  </a:lnTo>
                  <a:lnTo>
                    <a:pt x="15449" y="6879"/>
                  </a:lnTo>
                  <a:cubicBezTo>
                    <a:pt x="15505" y="7077"/>
                    <a:pt x="15544" y="7111"/>
                    <a:pt x="15713" y="7111"/>
                  </a:cubicBezTo>
                  <a:cubicBezTo>
                    <a:pt x="15822" y="7111"/>
                    <a:pt x="15950" y="7144"/>
                    <a:pt x="15996" y="7183"/>
                  </a:cubicBezTo>
                  <a:cubicBezTo>
                    <a:pt x="16043" y="7222"/>
                    <a:pt x="16339" y="7265"/>
                    <a:pt x="16654" y="7278"/>
                  </a:cubicBezTo>
                  <a:cubicBezTo>
                    <a:pt x="16970" y="7291"/>
                    <a:pt x="17437" y="7359"/>
                    <a:pt x="17693" y="7429"/>
                  </a:cubicBezTo>
                  <a:cubicBezTo>
                    <a:pt x="18079" y="7536"/>
                    <a:pt x="18194" y="7545"/>
                    <a:pt x="18368" y="7484"/>
                  </a:cubicBezTo>
                  <a:cubicBezTo>
                    <a:pt x="18717" y="7362"/>
                    <a:pt x="18710" y="7292"/>
                    <a:pt x="18294" y="6778"/>
                  </a:cubicBezTo>
                  <a:cubicBezTo>
                    <a:pt x="18141" y="6588"/>
                    <a:pt x="18025" y="6529"/>
                    <a:pt x="17596" y="6421"/>
                  </a:cubicBezTo>
                  <a:cubicBezTo>
                    <a:pt x="16799" y="6220"/>
                    <a:pt x="15988" y="5926"/>
                    <a:pt x="15877" y="5798"/>
                  </a:cubicBezTo>
                  <a:cubicBezTo>
                    <a:pt x="15822" y="5734"/>
                    <a:pt x="15713" y="5681"/>
                    <a:pt x="15636" y="5681"/>
                  </a:cubicBezTo>
                  <a:cubicBezTo>
                    <a:pt x="15559" y="5681"/>
                    <a:pt x="15476" y="5640"/>
                    <a:pt x="15453" y="5588"/>
                  </a:cubicBezTo>
                  <a:cubicBezTo>
                    <a:pt x="15430" y="5537"/>
                    <a:pt x="15350" y="5495"/>
                    <a:pt x="15276" y="5495"/>
                  </a:cubicBezTo>
                  <a:cubicBezTo>
                    <a:pt x="15201" y="5495"/>
                    <a:pt x="15054" y="5427"/>
                    <a:pt x="14949" y="5345"/>
                  </a:cubicBezTo>
                  <a:cubicBezTo>
                    <a:pt x="14771" y="5205"/>
                    <a:pt x="14717" y="5197"/>
                    <a:pt x="14207" y="5229"/>
                  </a:cubicBezTo>
                  <a:cubicBezTo>
                    <a:pt x="13688" y="5262"/>
                    <a:pt x="13645" y="5256"/>
                    <a:pt x="13457" y="5104"/>
                  </a:cubicBezTo>
                  <a:cubicBezTo>
                    <a:pt x="13347" y="5016"/>
                    <a:pt x="13167" y="4914"/>
                    <a:pt x="13056" y="4879"/>
                  </a:cubicBezTo>
                  <a:cubicBezTo>
                    <a:pt x="12786" y="4792"/>
                    <a:pt x="12801" y="4677"/>
                    <a:pt x="13112" y="4446"/>
                  </a:cubicBezTo>
                  <a:cubicBezTo>
                    <a:pt x="13374" y="4251"/>
                    <a:pt x="13809" y="4034"/>
                    <a:pt x="13809" y="4097"/>
                  </a:cubicBezTo>
                  <a:cubicBezTo>
                    <a:pt x="13809" y="4128"/>
                    <a:pt x="14249" y="3768"/>
                    <a:pt x="14250" y="3736"/>
                  </a:cubicBezTo>
                  <a:cubicBezTo>
                    <a:pt x="14260" y="3438"/>
                    <a:pt x="14439" y="2938"/>
                    <a:pt x="14617" y="2711"/>
                  </a:cubicBezTo>
                  <a:cubicBezTo>
                    <a:pt x="14741" y="2553"/>
                    <a:pt x="14880" y="2315"/>
                    <a:pt x="14927" y="2183"/>
                  </a:cubicBezTo>
                  <a:cubicBezTo>
                    <a:pt x="14973" y="2051"/>
                    <a:pt x="15081" y="1914"/>
                    <a:pt x="15164" y="1876"/>
                  </a:cubicBezTo>
                  <a:cubicBezTo>
                    <a:pt x="15342" y="1797"/>
                    <a:pt x="15424" y="1706"/>
                    <a:pt x="15426" y="1587"/>
                  </a:cubicBezTo>
                  <a:cubicBezTo>
                    <a:pt x="15426" y="1519"/>
                    <a:pt x="15404" y="1517"/>
                    <a:pt x="15319" y="1576"/>
                  </a:cubicBezTo>
                  <a:cubicBezTo>
                    <a:pt x="15174" y="1678"/>
                    <a:pt x="15088" y="1620"/>
                    <a:pt x="14926" y="1311"/>
                  </a:cubicBezTo>
                  <a:cubicBezTo>
                    <a:pt x="14716" y="913"/>
                    <a:pt x="14431" y="667"/>
                    <a:pt x="13957" y="474"/>
                  </a:cubicBezTo>
                  <a:cubicBezTo>
                    <a:pt x="13720" y="378"/>
                    <a:pt x="13542" y="321"/>
                    <a:pt x="13562" y="348"/>
                  </a:cubicBezTo>
                  <a:cubicBezTo>
                    <a:pt x="13640" y="455"/>
                    <a:pt x="13355" y="468"/>
                    <a:pt x="13219" y="364"/>
                  </a:cubicBezTo>
                  <a:cubicBezTo>
                    <a:pt x="13086" y="262"/>
                    <a:pt x="13074" y="262"/>
                    <a:pt x="13074" y="359"/>
                  </a:cubicBezTo>
                  <a:cubicBezTo>
                    <a:pt x="13074" y="416"/>
                    <a:pt x="13031" y="477"/>
                    <a:pt x="12978" y="494"/>
                  </a:cubicBezTo>
                  <a:cubicBezTo>
                    <a:pt x="12822" y="544"/>
                    <a:pt x="12371" y="353"/>
                    <a:pt x="12169" y="151"/>
                  </a:cubicBezTo>
                  <a:cubicBezTo>
                    <a:pt x="12066" y="47"/>
                    <a:pt x="11974" y="-3"/>
                    <a:pt x="11891" y="0"/>
                  </a:cubicBezTo>
                  <a:close/>
                </a:path>
              </a:pathLst>
            </a:custGeom>
            <a:ln w="12700">
              <a:miter lim="400000"/>
            </a:ln>
          </p:spPr>
        </p:pic>
      </p:grpSp>
    </p:spTree>
    <p:extLst>
      <p:ext uri="{BB962C8B-B14F-4D97-AF65-F5344CB8AC3E}">
        <p14:creationId xmlns:p14="http://schemas.microsoft.com/office/powerpoint/2010/main" val="40062552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5"/>
          <p:cNvSpPr>
            <a:spLocks noGrp="1"/>
          </p:cNvSpPr>
          <p:nvPr>
            <p:ph type="ctrTitle"/>
          </p:nvPr>
        </p:nvSpPr>
        <p:spPr/>
        <p:txBody>
          <a:bodyPr/>
          <a:lstStyle/>
          <a:p>
            <a:r>
              <a:rPr lang="en-US" smtClean="0"/>
              <a:t>Insight Edge</a:t>
            </a:r>
            <a:endParaRPr lang="en-US" dirty="0" smtClean="0"/>
          </a:p>
        </p:txBody>
      </p:sp>
      <p:sp>
        <p:nvSpPr>
          <p:cNvPr id="7" name="Subtitle 6"/>
          <p:cNvSpPr>
            <a:spLocks noGrp="1"/>
          </p:cNvSpPr>
          <p:nvPr>
            <p:ph type="subTitle" idx="1"/>
          </p:nvPr>
        </p:nvSpPr>
        <p:spPr/>
        <p:txBody>
          <a:bodyPr/>
          <a:lstStyle/>
          <a:p>
            <a:r>
              <a:rPr lang="en-US" dirty="0" smtClean="0"/>
              <a:t>The Art of Understanding People…</a:t>
            </a:r>
          </a:p>
          <a:p>
            <a:r>
              <a:rPr lang="en-US" i="1" dirty="0" smtClean="0"/>
              <a:t>Made Easy</a:t>
            </a:r>
            <a:r>
              <a:rPr lang="en-US" dirty="0" smtClean="0"/>
              <a:t>!</a:t>
            </a:r>
          </a:p>
        </p:txBody>
      </p:sp>
      <p:grpSp>
        <p:nvGrpSpPr>
          <p:cNvPr id="15" name="Group 14"/>
          <p:cNvGrpSpPr/>
          <p:nvPr/>
        </p:nvGrpSpPr>
        <p:grpSpPr>
          <a:xfrm>
            <a:off x="0" y="57150"/>
            <a:ext cx="9159240" cy="5141214"/>
            <a:chOff x="0" y="2286"/>
            <a:chExt cx="9159240" cy="5141214"/>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2286"/>
              <a:ext cx="1463040" cy="2340864"/>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2286"/>
              <a:ext cx="1463040" cy="2340864"/>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2802636"/>
              <a:ext cx="1463040" cy="2340864"/>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2802636"/>
              <a:ext cx="1463040" cy="2340864"/>
            </a:xfrm>
            <a:prstGeom prst="rect">
              <a:avLst/>
            </a:prstGeom>
          </p:spPr>
        </p:pic>
      </p:grpSp>
    </p:spTree>
    <p:extLst>
      <p:ext uri="{BB962C8B-B14F-4D97-AF65-F5344CB8AC3E}">
        <p14:creationId xmlns:p14="http://schemas.microsoft.com/office/powerpoint/2010/main" val="31267112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718785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844445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30 - Your Profile </a:t>
            </a:r>
            <a:r>
              <a:rPr lang="en-US" dirty="0"/>
              <a:t>is </a:t>
            </a:r>
            <a:r>
              <a:rPr lang="en-US" dirty="0" smtClean="0"/>
              <a:t>Not: </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smtClean="0"/>
              <a:t>A measurement </a:t>
            </a:r>
            <a:r>
              <a:rPr lang="en-US" dirty="0"/>
              <a:t>of intelligence </a:t>
            </a:r>
            <a:endParaRPr lang="en-US" dirty="0" smtClean="0"/>
          </a:p>
          <a:p>
            <a:pPr marL="342900" indent="-342900">
              <a:buFont typeface="Arial" panose="020B0604020202020204" pitchFamily="34" charset="0"/>
              <a:buChar char="•"/>
            </a:pPr>
            <a:r>
              <a:rPr lang="en-US" dirty="0" smtClean="0"/>
              <a:t>An indicator of someone’s value</a:t>
            </a:r>
          </a:p>
          <a:p>
            <a:pPr marL="342900" indent="-342900">
              <a:buFont typeface="Arial" panose="020B0604020202020204" pitchFamily="34" charset="0"/>
              <a:buChar char="•"/>
            </a:pPr>
            <a:r>
              <a:rPr lang="en-US" dirty="0" smtClean="0"/>
              <a:t>A measurement of skills or experience</a:t>
            </a:r>
          </a:p>
          <a:p>
            <a:pPr marL="342900" indent="-342900">
              <a:buFont typeface="Arial" panose="020B0604020202020204" pitchFamily="34" charset="0"/>
              <a:buChar char="•"/>
            </a:pPr>
            <a:r>
              <a:rPr lang="en-US" dirty="0" smtClean="0"/>
              <a:t>A measurement of education or training</a:t>
            </a:r>
          </a:p>
          <a:p>
            <a:pPr marL="342900" indent="-342900">
              <a:buFont typeface="Arial" panose="020B0604020202020204" pitchFamily="34" charset="0"/>
              <a:buChar char="•"/>
            </a:pPr>
            <a:r>
              <a:rPr lang="en-US" dirty="0" smtClean="0"/>
              <a:t>Connected to astrology or the stars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1268413"/>
            <a:ext cx="1761747" cy="3773487"/>
          </a:xfrm>
          <a:prstGeom prst="rect">
            <a:avLst/>
          </a:prstGeom>
        </p:spPr>
      </p:pic>
    </p:spTree>
    <p:extLst>
      <p:ext uri="{BB962C8B-B14F-4D97-AF65-F5344CB8AC3E}">
        <p14:creationId xmlns:p14="http://schemas.microsoft.com/office/powerpoint/2010/main" val="33870794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30 – The Four Styles</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smtClean="0"/>
              <a:t>Dominant – 12%</a:t>
            </a:r>
          </a:p>
          <a:p>
            <a:pPr marL="342900" indent="-342900">
              <a:buFont typeface="Arial" panose="020B0604020202020204" pitchFamily="34" charset="0"/>
              <a:buChar char="•"/>
            </a:pPr>
            <a:r>
              <a:rPr lang="en-US" dirty="0" smtClean="0"/>
              <a:t>Expressive – 19%</a:t>
            </a:r>
          </a:p>
          <a:p>
            <a:pPr marL="342900" indent="-342900">
              <a:buFont typeface="Arial" panose="020B0604020202020204" pitchFamily="34" charset="0"/>
              <a:buChar char="•"/>
            </a:pPr>
            <a:r>
              <a:rPr lang="en-US" dirty="0" smtClean="0"/>
              <a:t>Analytical – 32%</a:t>
            </a:r>
          </a:p>
          <a:p>
            <a:pPr marL="342900" indent="-342900">
              <a:buFont typeface="Arial" panose="020B0604020202020204" pitchFamily="34" charset="0"/>
              <a:buChar char="•"/>
            </a:pPr>
            <a:r>
              <a:rPr lang="en-US" dirty="0" smtClean="0"/>
              <a:t>Amiable </a:t>
            </a:r>
            <a:r>
              <a:rPr lang="en-US" dirty="0"/>
              <a:t>–</a:t>
            </a:r>
            <a:r>
              <a:rPr lang="en-US" dirty="0" smtClean="0"/>
              <a:t> 37%</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1000" y="1268413"/>
            <a:ext cx="1737360" cy="2895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629400" y="1962150"/>
            <a:ext cx="2386013" cy="31813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92503" y="2195512"/>
            <a:ext cx="2271713" cy="3028950"/>
          </a:xfrm>
          <a:prstGeom prst="rect">
            <a:avLst/>
          </a:prstGeom>
        </p:spPr>
      </p:pic>
    </p:spTree>
    <p:extLst>
      <p:ext uri="{BB962C8B-B14F-4D97-AF65-F5344CB8AC3E}">
        <p14:creationId xmlns:p14="http://schemas.microsoft.com/office/powerpoint/2010/main" val="23843563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Key </a:t>
            </a:r>
            <a:r>
              <a:rPr lang="en-US" dirty="0" smtClean="0"/>
              <a:t>Behavioral Style Factors</a:t>
            </a:r>
            <a:endParaRPr lang="en-US" dirty="0"/>
          </a:p>
        </p:txBody>
      </p:sp>
      <p:sp>
        <p:nvSpPr>
          <p:cNvPr id="3" name="Content Placeholder 2"/>
          <p:cNvSpPr>
            <a:spLocks noGrp="1"/>
          </p:cNvSpPr>
          <p:nvPr>
            <p:ph idx="1"/>
          </p:nvPr>
        </p:nvSpPr>
        <p:spPr/>
        <p:txBody>
          <a:bodyPr>
            <a:normAutofit fontScale="85000" lnSpcReduction="20000"/>
          </a:bodyPr>
          <a:lstStyle/>
          <a:p>
            <a:pPr marL="342900" indent="-342900">
              <a:buFont typeface="Arial" panose="020B0604020202020204" pitchFamily="34" charset="0"/>
              <a:buChar char="•"/>
            </a:pPr>
            <a:r>
              <a:rPr lang="en-US" dirty="0"/>
              <a:t>Goals: What motivates you based on your behavioral style?</a:t>
            </a:r>
          </a:p>
          <a:p>
            <a:pPr marL="342900" indent="-342900">
              <a:buFont typeface="Arial" panose="020B0604020202020204" pitchFamily="34" charset="0"/>
              <a:buChar char="•"/>
            </a:pPr>
            <a:r>
              <a:rPr lang="en-US" dirty="0"/>
              <a:t>Fears:  What demotivates you or what conditions are you motivated to avoid? </a:t>
            </a:r>
          </a:p>
          <a:p>
            <a:pPr marL="342900" indent="-342900">
              <a:buFont typeface="Arial" panose="020B0604020202020204" pitchFamily="34" charset="0"/>
              <a:buChar char="•"/>
            </a:pPr>
            <a:r>
              <a:rPr lang="en-US" dirty="0"/>
              <a:t>How to be more effective: Overcome potentially limiting characteristics that can be growth opportunities </a:t>
            </a:r>
          </a:p>
          <a:p>
            <a:pPr marL="342900" indent="-342900">
              <a:buFont typeface="Arial" panose="020B0604020202020204" pitchFamily="34" charset="0"/>
              <a:buChar char="•"/>
            </a:pPr>
            <a:r>
              <a:rPr lang="en-US" dirty="0"/>
              <a:t>The danger of overusing strengths:  A behavior that is used too often or inappropriately can be a weakness </a:t>
            </a:r>
          </a:p>
        </p:txBody>
      </p:sp>
    </p:spTree>
    <p:extLst>
      <p:ext uri="{BB962C8B-B14F-4D97-AF65-F5344CB8AC3E}">
        <p14:creationId xmlns:p14="http://schemas.microsoft.com/office/powerpoint/2010/main" val="18351000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Influence of Style</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What are the different behavioral styles?</a:t>
            </a:r>
          </a:p>
          <a:p>
            <a:pPr marL="342900" indent="-342900">
              <a:buFont typeface="Arial" panose="020B0604020202020204" pitchFamily="34" charset="0"/>
              <a:buChar char="•"/>
            </a:pPr>
            <a:r>
              <a:rPr lang="en-US" dirty="0"/>
              <a:t>What is my style?</a:t>
            </a:r>
          </a:p>
          <a:p>
            <a:pPr marL="342900" indent="-342900">
              <a:buFont typeface="Arial" panose="020B0604020202020204" pitchFamily="34" charset="0"/>
              <a:buChar char="•"/>
            </a:pPr>
            <a:r>
              <a:rPr lang="en-US" dirty="0"/>
              <a:t>How do styles influence relationships</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305426" y="2990850"/>
            <a:ext cx="1812531" cy="2152650"/>
          </a:xfrm>
          <a:prstGeom prst="rect">
            <a:avLst/>
          </a:prstGeom>
        </p:spPr>
      </p:pic>
    </p:spTree>
    <p:extLst>
      <p:ext uri="{BB962C8B-B14F-4D97-AF65-F5344CB8AC3E}">
        <p14:creationId xmlns:p14="http://schemas.microsoft.com/office/powerpoint/2010/main" val="28186424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smtClean="0"/>
              <a:t>Motivation Concepts </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You cannot motivate other people</a:t>
            </a:r>
          </a:p>
          <a:p>
            <a:pPr marL="342900" indent="-342900">
              <a:buFont typeface="Arial" panose="020B0604020202020204" pitchFamily="34" charset="0"/>
              <a:buChar char="•"/>
            </a:pPr>
            <a:r>
              <a:rPr lang="en-US" dirty="0"/>
              <a:t>All people are motivated</a:t>
            </a:r>
          </a:p>
          <a:p>
            <a:pPr marL="342900" indent="-342900">
              <a:buFont typeface="Arial" panose="020B0604020202020204" pitchFamily="34" charset="0"/>
              <a:buChar char="•"/>
            </a:pPr>
            <a:r>
              <a:rPr lang="en-US" dirty="0"/>
              <a:t>People do things for their own </a:t>
            </a:r>
            <a:r>
              <a:rPr lang="en-US" dirty="0" smtClean="0"/>
              <a:t>reasons</a:t>
            </a:r>
            <a:r>
              <a:rPr lang="en-US" dirty="0"/>
              <a:t>, not </a:t>
            </a:r>
            <a:r>
              <a:rPr lang="en-US" dirty="0" smtClean="0"/>
              <a:t>yours</a:t>
            </a:r>
            <a:endParaRPr lang="en-US" dirty="0"/>
          </a:p>
        </p:txBody>
      </p:sp>
    </p:spTree>
    <p:extLst>
      <p:ext uri="{BB962C8B-B14F-4D97-AF65-F5344CB8AC3E}">
        <p14:creationId xmlns:p14="http://schemas.microsoft.com/office/powerpoint/2010/main" val="3757663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Successful Communicators</a:t>
            </a:r>
            <a:endParaRPr lang="en-US" dirty="0"/>
          </a:p>
        </p:txBody>
      </p:sp>
      <p:sp>
        <p:nvSpPr>
          <p:cNvPr id="3" name="Content Placeholder 2"/>
          <p:cNvSpPr>
            <a:spLocks noGrp="1"/>
          </p:cNvSpPr>
          <p:nvPr>
            <p:ph idx="1"/>
          </p:nvPr>
        </p:nvSpPr>
        <p:spPr/>
        <p:txBody>
          <a:bodyPr>
            <a:normAutofit fontScale="92500" lnSpcReduction="10000"/>
          </a:bodyPr>
          <a:lstStyle/>
          <a:p>
            <a:pPr marL="342900" indent="-342900">
              <a:buFont typeface="Arial" panose="020B0604020202020204" pitchFamily="34" charset="0"/>
              <a:buChar char="•"/>
            </a:pPr>
            <a:r>
              <a:rPr lang="en-US" dirty="0" smtClean="0"/>
              <a:t>Understand </a:t>
            </a:r>
            <a:r>
              <a:rPr lang="en-US" dirty="0"/>
              <a:t>how their behavior impacts others</a:t>
            </a:r>
          </a:p>
          <a:p>
            <a:pPr marL="342900" indent="-342900">
              <a:buFont typeface="Arial" panose="020B0604020202020204" pitchFamily="34" charset="0"/>
              <a:buChar char="•"/>
            </a:pPr>
            <a:r>
              <a:rPr lang="en-US" dirty="0" smtClean="0"/>
              <a:t>Understand </a:t>
            </a:r>
            <a:r>
              <a:rPr lang="en-US" dirty="0"/>
              <a:t>their reactions to other people</a:t>
            </a:r>
          </a:p>
          <a:p>
            <a:pPr marL="342900" indent="-342900">
              <a:buFont typeface="Arial" panose="020B0604020202020204" pitchFamily="34" charset="0"/>
              <a:buChar char="•"/>
            </a:pPr>
            <a:r>
              <a:rPr lang="en-US" dirty="0" smtClean="0"/>
              <a:t>Know </a:t>
            </a:r>
            <a:r>
              <a:rPr lang="en-US" dirty="0"/>
              <a:t>how to maximize on what they do well</a:t>
            </a:r>
          </a:p>
          <a:p>
            <a:pPr marL="342900" indent="-342900">
              <a:buFont typeface="Arial" panose="020B0604020202020204" pitchFamily="34" charset="0"/>
              <a:buChar char="•"/>
            </a:pPr>
            <a:r>
              <a:rPr lang="en-US" dirty="0" smtClean="0"/>
              <a:t>Convey </a:t>
            </a:r>
            <a:r>
              <a:rPr lang="en-US" dirty="0"/>
              <a:t>a positive attitude about themselves which causes others to have confidence in them</a:t>
            </a:r>
          </a:p>
          <a:p>
            <a:pPr marL="342900" indent="-342900">
              <a:buFont typeface="Arial" panose="020B0604020202020204" pitchFamily="34" charset="0"/>
              <a:buChar char="•"/>
            </a:pPr>
            <a:r>
              <a:rPr lang="en-US" dirty="0" smtClean="0"/>
              <a:t>Know </a:t>
            </a:r>
            <a:r>
              <a:rPr lang="en-US" dirty="0"/>
              <a:t>how to adapt their behavior to meet the needs of other people and </a:t>
            </a:r>
            <a:r>
              <a:rPr lang="en-US" dirty="0" smtClean="0"/>
              <a:t>situations</a:t>
            </a:r>
            <a:endParaRPr lang="en-US" dirty="0"/>
          </a:p>
        </p:txBody>
      </p:sp>
    </p:spTree>
    <p:extLst>
      <p:ext uri="{BB962C8B-B14F-4D97-AF65-F5344CB8AC3E}">
        <p14:creationId xmlns:p14="http://schemas.microsoft.com/office/powerpoint/2010/main" val="205522388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to Great</a:t>
            </a:r>
            <a:endParaRPr lang="en-US" dirty="0"/>
          </a:p>
        </p:txBody>
      </p:sp>
      <p:sp>
        <p:nvSpPr>
          <p:cNvPr id="3" name="Content Placeholder 2"/>
          <p:cNvSpPr>
            <a:spLocks noGrp="1"/>
          </p:cNvSpPr>
          <p:nvPr>
            <p:ph sz="half" idx="1"/>
          </p:nvPr>
        </p:nvSpPr>
        <p:spPr/>
        <p:txBody>
          <a:bodyPr/>
          <a:lstStyle/>
          <a:p>
            <a:r>
              <a:rPr lang="en-US" dirty="0"/>
              <a:t>“</a:t>
            </a:r>
            <a:r>
              <a:rPr lang="en-US" dirty="0" smtClean="0"/>
              <a:t>Good is the enemy of </a:t>
            </a:r>
            <a:r>
              <a:rPr lang="en-US" dirty="0"/>
              <a:t>great</a:t>
            </a:r>
            <a:r>
              <a:rPr lang="en-US" dirty="0" smtClean="0"/>
              <a:t>.”</a:t>
            </a:r>
          </a:p>
          <a:p>
            <a:endParaRPr lang="en-US" dirty="0" smtClean="0"/>
          </a:p>
          <a:p>
            <a:r>
              <a:rPr lang="en-US" dirty="0" smtClean="0"/>
              <a:t>Opening </a:t>
            </a:r>
            <a:r>
              <a:rPr lang="en-US" dirty="0"/>
              <a:t>line in the book Good to Great by Jim </a:t>
            </a:r>
            <a:r>
              <a:rPr lang="en-US" dirty="0" smtClean="0"/>
              <a:t>Collins</a:t>
            </a:r>
            <a:endParaRPr lang="en-US" dirty="0"/>
          </a:p>
        </p:txBody>
      </p:sp>
      <p:pic>
        <p:nvPicPr>
          <p:cNvPr id="5" name="Image" descr="Image"/>
          <p:cNvPicPr>
            <a:picLocks noGrp="1" noChangeAspect="1"/>
          </p:cNvPicPr>
          <p:nvPr>
            <p:ph sz="half" idx="2"/>
          </p:nvPr>
        </p:nvPicPr>
        <p:blipFill>
          <a:blip r:embed="rId2">
            <a:extLst/>
          </a:blip>
          <a:srcRect l="30308" t="1297" r="30694"/>
          <a:stretch>
            <a:fillRect/>
          </a:stretch>
        </p:blipFill>
        <p:spPr>
          <a:xfrm>
            <a:off x="6400800" y="1200151"/>
            <a:ext cx="1729660" cy="2918486"/>
          </a:xfrm>
          <a:custGeom>
            <a:avLst/>
            <a:gdLst/>
            <a:ahLst/>
            <a:cxnLst>
              <a:cxn ang="0">
                <a:pos x="wd2" y="hd2"/>
              </a:cxn>
              <a:cxn ang="5400000">
                <a:pos x="wd2" y="hd2"/>
              </a:cxn>
              <a:cxn ang="10800000">
                <a:pos x="wd2" y="hd2"/>
              </a:cxn>
              <a:cxn ang="16200000">
                <a:pos x="wd2" y="hd2"/>
              </a:cxn>
            </a:cxnLst>
            <a:rect l="0" t="0" r="r" b="b"/>
            <a:pathLst>
              <a:path w="21600" h="21569" extrusionOk="0">
                <a:moveTo>
                  <a:pt x="10996" y="3"/>
                </a:moveTo>
                <a:cubicBezTo>
                  <a:pt x="10218" y="31"/>
                  <a:pt x="9715" y="139"/>
                  <a:pt x="8684" y="501"/>
                </a:cubicBezTo>
                <a:cubicBezTo>
                  <a:pt x="8341" y="621"/>
                  <a:pt x="7901" y="656"/>
                  <a:pt x="7319" y="608"/>
                </a:cubicBezTo>
                <a:cubicBezTo>
                  <a:pt x="6489" y="540"/>
                  <a:pt x="6342" y="596"/>
                  <a:pt x="6438" y="943"/>
                </a:cubicBezTo>
                <a:cubicBezTo>
                  <a:pt x="6476" y="1082"/>
                  <a:pt x="5494" y="1272"/>
                  <a:pt x="5145" y="1193"/>
                </a:cubicBezTo>
                <a:cubicBezTo>
                  <a:pt x="4976" y="1155"/>
                  <a:pt x="4605" y="1214"/>
                  <a:pt x="4318" y="1325"/>
                </a:cubicBezTo>
                <a:cubicBezTo>
                  <a:pt x="4031" y="1436"/>
                  <a:pt x="3746" y="1497"/>
                  <a:pt x="3684" y="1461"/>
                </a:cubicBezTo>
                <a:cubicBezTo>
                  <a:pt x="3623" y="1424"/>
                  <a:pt x="3321" y="1520"/>
                  <a:pt x="3014" y="1673"/>
                </a:cubicBezTo>
                <a:cubicBezTo>
                  <a:pt x="2707" y="1825"/>
                  <a:pt x="1905" y="2052"/>
                  <a:pt x="1229" y="2177"/>
                </a:cubicBezTo>
                <a:lnTo>
                  <a:pt x="0" y="2404"/>
                </a:lnTo>
                <a:lnTo>
                  <a:pt x="45" y="11986"/>
                </a:lnTo>
                <a:lnTo>
                  <a:pt x="91" y="21568"/>
                </a:lnTo>
                <a:lnTo>
                  <a:pt x="2605" y="21570"/>
                </a:lnTo>
                <a:cubicBezTo>
                  <a:pt x="4699" y="21570"/>
                  <a:pt x="5258" y="21530"/>
                  <a:pt x="5947" y="21333"/>
                </a:cubicBezTo>
                <a:cubicBezTo>
                  <a:pt x="6402" y="21203"/>
                  <a:pt x="7146" y="21076"/>
                  <a:pt x="7598" y="21052"/>
                </a:cubicBezTo>
                <a:cubicBezTo>
                  <a:pt x="8051" y="21028"/>
                  <a:pt x="8522" y="20972"/>
                  <a:pt x="8648" y="20926"/>
                </a:cubicBezTo>
                <a:cubicBezTo>
                  <a:pt x="8773" y="20880"/>
                  <a:pt x="9265" y="20828"/>
                  <a:pt x="9740" y="20810"/>
                </a:cubicBezTo>
                <a:cubicBezTo>
                  <a:pt x="10215" y="20793"/>
                  <a:pt x="10802" y="20715"/>
                  <a:pt x="11044" y="20637"/>
                </a:cubicBezTo>
                <a:cubicBezTo>
                  <a:pt x="11286" y="20559"/>
                  <a:pt x="11839" y="20477"/>
                  <a:pt x="12275" y="20454"/>
                </a:cubicBezTo>
                <a:cubicBezTo>
                  <a:pt x="12712" y="20431"/>
                  <a:pt x="13179" y="20372"/>
                  <a:pt x="13311" y="20324"/>
                </a:cubicBezTo>
                <a:cubicBezTo>
                  <a:pt x="13444" y="20275"/>
                  <a:pt x="13669" y="20292"/>
                  <a:pt x="13811" y="20361"/>
                </a:cubicBezTo>
                <a:cubicBezTo>
                  <a:pt x="13997" y="20452"/>
                  <a:pt x="14199" y="20434"/>
                  <a:pt x="14540" y="20293"/>
                </a:cubicBezTo>
                <a:cubicBezTo>
                  <a:pt x="15205" y="20018"/>
                  <a:pt x="17190" y="19757"/>
                  <a:pt x="17493" y="19906"/>
                </a:cubicBezTo>
                <a:cubicBezTo>
                  <a:pt x="17657" y="19986"/>
                  <a:pt x="17771" y="19966"/>
                  <a:pt x="17852" y="19841"/>
                </a:cubicBezTo>
                <a:cubicBezTo>
                  <a:pt x="17921" y="19734"/>
                  <a:pt x="18218" y="19660"/>
                  <a:pt x="18570" y="19660"/>
                </a:cubicBezTo>
                <a:cubicBezTo>
                  <a:pt x="18900" y="19660"/>
                  <a:pt x="19224" y="19609"/>
                  <a:pt x="19288" y="19548"/>
                </a:cubicBezTo>
                <a:cubicBezTo>
                  <a:pt x="19351" y="19487"/>
                  <a:pt x="19880" y="19401"/>
                  <a:pt x="20462" y="19358"/>
                </a:cubicBezTo>
                <a:lnTo>
                  <a:pt x="21520" y="19280"/>
                </a:lnTo>
                <a:lnTo>
                  <a:pt x="21559" y="10286"/>
                </a:lnTo>
                <a:lnTo>
                  <a:pt x="21600" y="1293"/>
                </a:lnTo>
                <a:lnTo>
                  <a:pt x="21075" y="1215"/>
                </a:lnTo>
                <a:cubicBezTo>
                  <a:pt x="20786" y="1172"/>
                  <a:pt x="20288" y="1199"/>
                  <a:pt x="19971" y="1276"/>
                </a:cubicBezTo>
                <a:cubicBezTo>
                  <a:pt x="19533" y="1384"/>
                  <a:pt x="19329" y="1385"/>
                  <a:pt x="19113" y="1279"/>
                </a:cubicBezTo>
                <a:cubicBezTo>
                  <a:pt x="18952" y="1200"/>
                  <a:pt x="18603" y="1173"/>
                  <a:pt x="18306" y="1217"/>
                </a:cubicBezTo>
                <a:cubicBezTo>
                  <a:pt x="17940" y="1272"/>
                  <a:pt x="17749" y="1242"/>
                  <a:pt x="17668" y="1118"/>
                </a:cubicBezTo>
                <a:cubicBezTo>
                  <a:pt x="17556" y="945"/>
                  <a:pt x="15556" y="710"/>
                  <a:pt x="14647" y="763"/>
                </a:cubicBezTo>
                <a:cubicBezTo>
                  <a:pt x="13054" y="856"/>
                  <a:pt x="12691" y="899"/>
                  <a:pt x="12425" y="1029"/>
                </a:cubicBezTo>
                <a:cubicBezTo>
                  <a:pt x="12183" y="1148"/>
                  <a:pt x="12101" y="1142"/>
                  <a:pt x="12005" y="994"/>
                </a:cubicBezTo>
                <a:cubicBezTo>
                  <a:pt x="11940" y="893"/>
                  <a:pt x="11975" y="712"/>
                  <a:pt x="12085" y="591"/>
                </a:cubicBezTo>
                <a:cubicBezTo>
                  <a:pt x="12412" y="229"/>
                  <a:pt x="11933" y="-30"/>
                  <a:pt x="10996" y="3"/>
                </a:cubicBezTo>
                <a:close/>
              </a:path>
            </a:pathLst>
          </a:custGeom>
          <a:ln w="25400">
            <a:miter lim="400000"/>
          </a:ln>
          <a:effectLst>
            <a:reflection stA="50000" endPos="40000" dir="5400000" sy="-100000" algn="bl" rotWithShape="0"/>
          </a:effectLst>
        </p:spPr>
      </p:pic>
    </p:spTree>
    <p:extLst>
      <p:ext uri="{BB962C8B-B14F-4D97-AF65-F5344CB8AC3E}">
        <p14:creationId xmlns:p14="http://schemas.microsoft.com/office/powerpoint/2010/main" val="204509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0-#ppt_w/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a:t>
            </a:r>
            <a:r>
              <a:rPr lang="en-US" dirty="0" smtClean="0"/>
              <a:t>Thought</a:t>
            </a:r>
            <a:endParaRPr lang="en-US" dirty="0"/>
          </a:p>
        </p:txBody>
      </p:sp>
      <p:sp>
        <p:nvSpPr>
          <p:cNvPr id="3" name="Content Placeholder 2"/>
          <p:cNvSpPr>
            <a:spLocks noGrp="1"/>
          </p:cNvSpPr>
          <p:nvPr>
            <p:ph idx="1"/>
          </p:nvPr>
        </p:nvSpPr>
        <p:spPr/>
        <p:txBody>
          <a:bodyPr/>
          <a:lstStyle/>
          <a:p>
            <a:pPr marL="342900" indent="-342900" algn="just">
              <a:buFont typeface="Arial" panose="020B0604020202020204" pitchFamily="34" charset="0"/>
              <a:buChar char="•"/>
            </a:pPr>
            <a:r>
              <a:rPr lang="en-US" dirty="0" smtClean="0"/>
              <a:t>The </a:t>
            </a:r>
            <a:r>
              <a:rPr lang="en-US" dirty="0"/>
              <a:t>reason why there is an epidemic of poor communication is because many people are not willing to pay the </a:t>
            </a:r>
            <a:r>
              <a:rPr lang="en-US" dirty="0" smtClean="0"/>
              <a:t>price of consistently communicating in a way that respects others.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0" y="3001169"/>
            <a:ext cx="1240846" cy="2038350"/>
          </a:xfrm>
          <a:prstGeom prst="rect">
            <a:avLst/>
          </a:prstGeom>
        </p:spPr>
      </p:pic>
    </p:spTree>
    <p:extLst>
      <p:ext uri="{BB962C8B-B14F-4D97-AF65-F5344CB8AC3E}">
        <p14:creationId xmlns:p14="http://schemas.microsoft.com/office/powerpoint/2010/main" val="17371148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t>
            </a:r>
            <a:r>
              <a:rPr lang="en-US" dirty="0"/>
              <a:t>Dominant </a:t>
            </a:r>
            <a:r>
              <a:rPr lang="en-US" dirty="0" smtClean="0"/>
              <a:t>Perspective:</a:t>
            </a:r>
            <a:endParaRPr lang="en-US" dirty="0"/>
          </a:p>
        </p:txBody>
      </p:sp>
      <p:sp>
        <p:nvSpPr>
          <p:cNvPr id="3" name="Content Placeholder 2"/>
          <p:cNvSpPr>
            <a:spLocks noGrp="1"/>
          </p:cNvSpPr>
          <p:nvPr>
            <p:ph idx="1"/>
          </p:nvPr>
        </p:nvSpPr>
        <p:spPr/>
        <p:txBody>
          <a:bodyPr>
            <a:normAutofit fontScale="92500" lnSpcReduction="10000"/>
          </a:bodyPr>
          <a:lstStyle/>
          <a:p>
            <a:pPr marL="342900" indent="-342900">
              <a:buFont typeface="Arial" panose="020B0604020202020204" pitchFamily="34" charset="0"/>
              <a:buChar char="•"/>
            </a:pPr>
            <a:r>
              <a:rPr lang="en-US" dirty="0"/>
              <a:t>High ego</a:t>
            </a:r>
          </a:p>
          <a:p>
            <a:pPr marL="342900" indent="-342900">
              <a:buFont typeface="Arial" panose="020B0604020202020204" pitchFamily="34" charset="0"/>
              <a:buChar char="•"/>
            </a:pPr>
            <a:r>
              <a:rPr lang="en-US" dirty="0"/>
              <a:t>Goal oriented </a:t>
            </a:r>
          </a:p>
          <a:p>
            <a:pPr marL="342900" indent="-342900">
              <a:buFont typeface="Arial" panose="020B0604020202020204" pitchFamily="34" charset="0"/>
              <a:buChar char="•"/>
            </a:pPr>
            <a:r>
              <a:rPr lang="en-US" dirty="0"/>
              <a:t>Motivated by challenges  </a:t>
            </a:r>
          </a:p>
          <a:p>
            <a:pPr marL="342900" indent="-342900">
              <a:buFont typeface="Arial" panose="020B0604020202020204" pitchFamily="34" charset="0"/>
              <a:buChar char="•"/>
            </a:pPr>
            <a:r>
              <a:rPr lang="en-US" dirty="0"/>
              <a:t>Basic fear - being taken advantage of or loss of control </a:t>
            </a:r>
          </a:p>
          <a:p>
            <a:pPr marL="342900" indent="-342900">
              <a:buFont typeface="Arial" panose="020B0604020202020204" pitchFamily="34" charset="0"/>
              <a:buChar char="•"/>
            </a:pPr>
            <a:r>
              <a:rPr lang="en-US" dirty="0"/>
              <a:t>Under pressure - may show lack of concern for others’ views or feelings </a:t>
            </a:r>
          </a:p>
        </p:txBody>
      </p:sp>
    </p:spTree>
    <p:extLst>
      <p:ext uri="{BB962C8B-B14F-4D97-AF65-F5344CB8AC3E}">
        <p14:creationId xmlns:p14="http://schemas.microsoft.com/office/powerpoint/2010/main" val="35430873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36 – Dominant Review</a:t>
            </a:r>
            <a:endParaRPr lang="en-US" dirty="0"/>
          </a:p>
        </p:txBody>
      </p:sp>
      <p:sp>
        <p:nvSpPr>
          <p:cNvPr id="5" name="Content Placeholder 4"/>
          <p:cNvSpPr>
            <a:spLocks noGrp="1"/>
          </p:cNvSpPr>
          <p:nvPr>
            <p:ph idx="1"/>
          </p:nvPr>
        </p:nvSpPr>
        <p:spPr/>
        <p:txBody>
          <a:bodyPr>
            <a:normAutofit fontScale="92500" lnSpcReduction="10000"/>
          </a:bodyPr>
          <a:lstStyle/>
          <a:p>
            <a:pPr marL="457200" indent="-457200">
              <a:buFont typeface="+mj-lt"/>
              <a:buAutoNum type="arabicPeriod"/>
            </a:pPr>
            <a:r>
              <a:rPr lang="en-US" dirty="0" smtClean="0"/>
              <a:t>What </a:t>
            </a:r>
            <a:r>
              <a:rPr lang="en-US" dirty="0"/>
              <a:t>climate or atmosphere should be established when interacting with a Dominant?</a:t>
            </a:r>
          </a:p>
          <a:p>
            <a:pPr marL="457200" indent="-457200">
              <a:buFont typeface="+mj-lt"/>
              <a:buAutoNum type="arabicPeriod"/>
            </a:pPr>
            <a:r>
              <a:rPr lang="en-US" dirty="0" smtClean="0"/>
              <a:t>What </a:t>
            </a:r>
            <a:r>
              <a:rPr lang="en-US" dirty="0"/>
              <a:t>are a Dominant’s priorities regarding use of time?</a:t>
            </a:r>
          </a:p>
          <a:p>
            <a:pPr marL="457200" indent="-457200">
              <a:buFont typeface="+mj-lt"/>
              <a:buAutoNum type="arabicPeriod"/>
            </a:pPr>
            <a:r>
              <a:rPr lang="en-US" dirty="0" smtClean="0"/>
              <a:t>At </a:t>
            </a:r>
            <a:r>
              <a:rPr lang="en-US" dirty="0"/>
              <a:t>what pace is a Dominant most comfortable?</a:t>
            </a:r>
          </a:p>
          <a:p>
            <a:pPr marL="457200" indent="-457200">
              <a:buFont typeface="+mj-lt"/>
              <a:buAutoNum type="arabicPeriod"/>
            </a:pPr>
            <a:r>
              <a:rPr lang="en-US" dirty="0" smtClean="0"/>
              <a:t>In </a:t>
            </a:r>
            <a:r>
              <a:rPr lang="en-US" dirty="0"/>
              <a:t>what form do Dominants like information?</a:t>
            </a:r>
          </a:p>
          <a:p>
            <a:pPr marL="457200" indent="-457200">
              <a:buFont typeface="+mj-lt"/>
              <a:buAutoNum type="arabicPeriod"/>
            </a:pPr>
            <a:r>
              <a:rPr lang="en-US" dirty="0" smtClean="0"/>
              <a:t>How </a:t>
            </a:r>
            <a:r>
              <a:rPr lang="en-US" dirty="0"/>
              <a:t>can you win acceptance from a Dominant</a:t>
            </a:r>
            <a:r>
              <a:rPr lang="en-US" dirty="0" smtClean="0"/>
              <a:t>?</a:t>
            </a:r>
            <a:endParaRPr lang="en-US" dirty="0"/>
          </a:p>
        </p:txBody>
      </p:sp>
    </p:spTree>
    <p:extLst>
      <p:ext uri="{BB962C8B-B14F-4D97-AF65-F5344CB8AC3E}">
        <p14:creationId xmlns:p14="http://schemas.microsoft.com/office/powerpoint/2010/main" val="5302356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Page 36 – Dominant Review</a:t>
            </a:r>
            <a:endParaRPr lang="en-US" dirty="0"/>
          </a:p>
        </p:txBody>
      </p:sp>
      <p:sp>
        <p:nvSpPr>
          <p:cNvPr id="5" name="Content Placeholder 4"/>
          <p:cNvSpPr>
            <a:spLocks noGrp="1"/>
          </p:cNvSpPr>
          <p:nvPr>
            <p:ph idx="1"/>
          </p:nvPr>
        </p:nvSpPr>
        <p:spPr/>
        <p:txBody>
          <a:bodyPr>
            <a:normAutofit fontScale="85000" lnSpcReduction="20000"/>
          </a:bodyPr>
          <a:lstStyle/>
          <a:p>
            <a:pPr marL="457200" indent="-457200">
              <a:buFont typeface="+mj-lt"/>
              <a:buAutoNum type="arabicPeriod" startAt="6"/>
            </a:pPr>
            <a:r>
              <a:rPr lang="en-US" dirty="0" smtClean="0"/>
              <a:t>How </a:t>
            </a:r>
            <a:r>
              <a:rPr lang="en-US" dirty="0"/>
              <a:t>can you instruct a Dominant in accomplishing a task?</a:t>
            </a:r>
          </a:p>
          <a:p>
            <a:pPr marL="457200" indent="-457200">
              <a:buFont typeface="+mj-lt"/>
              <a:buAutoNum type="arabicPeriod" startAt="6"/>
            </a:pPr>
            <a:r>
              <a:rPr lang="en-US" dirty="0" smtClean="0"/>
              <a:t>What </a:t>
            </a:r>
            <a:r>
              <a:rPr lang="en-US" dirty="0"/>
              <a:t>kind of support will a Dominant require from you?</a:t>
            </a:r>
          </a:p>
          <a:p>
            <a:pPr marL="457200" indent="-457200">
              <a:buFont typeface="+mj-lt"/>
              <a:buAutoNum type="arabicPeriod" startAt="6"/>
            </a:pPr>
            <a:r>
              <a:rPr lang="en-US" dirty="0" smtClean="0"/>
              <a:t>How </a:t>
            </a:r>
            <a:r>
              <a:rPr lang="en-US" dirty="0"/>
              <a:t>does a Dominant make a decision?</a:t>
            </a:r>
          </a:p>
          <a:p>
            <a:pPr marL="457200" indent="-457200">
              <a:buFont typeface="+mj-lt"/>
              <a:buAutoNum type="arabicPeriod" startAt="6"/>
            </a:pPr>
            <a:r>
              <a:rPr lang="en-US" dirty="0" smtClean="0"/>
              <a:t>The </a:t>
            </a:r>
            <a:r>
              <a:rPr lang="en-US" dirty="0"/>
              <a:t>next time you work or speak with an individual using a Dominant pattern, what are three behaviors you can use that will put the two of you on the same wavelength?</a:t>
            </a:r>
          </a:p>
          <a:p>
            <a:pPr marL="457200" indent="-457200">
              <a:buFont typeface="+mj-lt"/>
              <a:buAutoNum type="arabicPeriod" startAt="6"/>
            </a:pPr>
            <a:endParaRPr lang="en-US" dirty="0"/>
          </a:p>
        </p:txBody>
      </p:sp>
    </p:spTree>
    <p:extLst>
      <p:ext uri="{BB962C8B-B14F-4D97-AF65-F5344CB8AC3E}">
        <p14:creationId xmlns:p14="http://schemas.microsoft.com/office/powerpoint/2010/main" val="17739004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Expressive Perspective</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Optimistic</a:t>
            </a:r>
          </a:p>
          <a:p>
            <a:pPr marL="342900" indent="-342900">
              <a:buFont typeface="Arial" panose="020B0604020202020204" pitchFamily="34" charset="0"/>
              <a:buChar char="•"/>
            </a:pPr>
            <a:r>
              <a:rPr lang="en-US" dirty="0"/>
              <a:t>People oriented </a:t>
            </a:r>
          </a:p>
          <a:p>
            <a:pPr marL="342900" indent="-342900">
              <a:buFont typeface="Arial" panose="020B0604020202020204" pitchFamily="34" charset="0"/>
              <a:buChar char="•"/>
            </a:pPr>
            <a:r>
              <a:rPr lang="en-US" dirty="0"/>
              <a:t>Motivated by social recognition </a:t>
            </a:r>
          </a:p>
          <a:p>
            <a:pPr marL="342900" indent="-342900">
              <a:buFont typeface="Arial" panose="020B0604020202020204" pitchFamily="34" charset="0"/>
              <a:buChar char="•"/>
            </a:pPr>
            <a:r>
              <a:rPr lang="en-US" dirty="0"/>
              <a:t>Basic fear - social rejections</a:t>
            </a:r>
          </a:p>
          <a:p>
            <a:pPr marL="342900" indent="-342900">
              <a:buFont typeface="Arial" panose="020B0604020202020204" pitchFamily="34" charset="0"/>
              <a:buChar char="•"/>
            </a:pPr>
            <a:r>
              <a:rPr lang="en-US" dirty="0"/>
              <a:t>Under pressure - can become </a:t>
            </a:r>
            <a:r>
              <a:rPr lang="en-US" dirty="0" smtClean="0"/>
              <a:t>disorganized</a:t>
            </a:r>
            <a:endParaRPr lang="en-US" dirty="0"/>
          </a:p>
        </p:txBody>
      </p:sp>
    </p:spTree>
    <p:extLst>
      <p:ext uri="{BB962C8B-B14F-4D97-AF65-F5344CB8AC3E}">
        <p14:creationId xmlns:p14="http://schemas.microsoft.com/office/powerpoint/2010/main" val="30332013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Page 40 – Expressive Review</a:t>
            </a:r>
            <a:endParaRPr lang="en-US" dirty="0"/>
          </a:p>
        </p:txBody>
      </p:sp>
      <p:sp>
        <p:nvSpPr>
          <p:cNvPr id="6" name="Content Placeholder 5"/>
          <p:cNvSpPr>
            <a:spLocks noGrp="1"/>
          </p:cNvSpPr>
          <p:nvPr>
            <p:ph idx="1"/>
          </p:nvPr>
        </p:nvSpPr>
        <p:spPr/>
        <p:txBody>
          <a:bodyPr>
            <a:normAutofit fontScale="92500" lnSpcReduction="10000"/>
          </a:bodyPr>
          <a:lstStyle/>
          <a:p>
            <a:pPr marL="457200" indent="-457200">
              <a:buFont typeface="+mj-lt"/>
              <a:buAutoNum type="arabicPeriod"/>
            </a:pPr>
            <a:r>
              <a:rPr lang="en-US" dirty="0" smtClean="0"/>
              <a:t>What </a:t>
            </a:r>
            <a:r>
              <a:rPr lang="en-US" dirty="0"/>
              <a:t>climate or atmosphere should be established </a:t>
            </a:r>
            <a:r>
              <a:rPr lang="en-US" dirty="0" smtClean="0"/>
              <a:t>when </a:t>
            </a:r>
            <a:r>
              <a:rPr lang="en-US" dirty="0"/>
              <a:t>interacting with an Expressive?</a:t>
            </a:r>
          </a:p>
          <a:p>
            <a:pPr marL="457200" indent="-457200">
              <a:buFont typeface="+mj-lt"/>
              <a:buAutoNum type="arabicPeriod"/>
            </a:pPr>
            <a:r>
              <a:rPr lang="en-US" dirty="0" smtClean="0"/>
              <a:t>What </a:t>
            </a:r>
            <a:r>
              <a:rPr lang="en-US" dirty="0"/>
              <a:t>are an Expressive’s priorities regarding use of time?</a:t>
            </a:r>
          </a:p>
          <a:p>
            <a:pPr marL="457200" indent="-457200">
              <a:buFont typeface="+mj-lt"/>
              <a:buAutoNum type="arabicPeriod"/>
            </a:pPr>
            <a:r>
              <a:rPr lang="en-US" dirty="0" smtClean="0"/>
              <a:t>At </a:t>
            </a:r>
            <a:r>
              <a:rPr lang="en-US" dirty="0"/>
              <a:t>what pace is an Expressive most comfortable?</a:t>
            </a:r>
          </a:p>
          <a:p>
            <a:pPr marL="457200" indent="-457200">
              <a:buFont typeface="+mj-lt"/>
              <a:buAutoNum type="arabicPeriod"/>
            </a:pPr>
            <a:r>
              <a:rPr lang="en-US" dirty="0" smtClean="0"/>
              <a:t>In </a:t>
            </a:r>
            <a:r>
              <a:rPr lang="en-US" dirty="0"/>
              <a:t>what form do Expressives like information?</a:t>
            </a:r>
          </a:p>
          <a:p>
            <a:pPr marL="457200" indent="-457200">
              <a:buFont typeface="+mj-lt"/>
              <a:buAutoNum type="arabicPeriod"/>
            </a:pPr>
            <a:r>
              <a:rPr lang="en-US" dirty="0" smtClean="0"/>
              <a:t>How </a:t>
            </a:r>
            <a:r>
              <a:rPr lang="en-US" dirty="0"/>
              <a:t>can you win acceptance from an Expressive</a:t>
            </a:r>
            <a:r>
              <a:rPr lang="en-US" dirty="0" smtClean="0"/>
              <a:t>?</a:t>
            </a:r>
            <a:endParaRPr lang="en-US" dirty="0"/>
          </a:p>
        </p:txBody>
      </p:sp>
    </p:spTree>
    <p:extLst>
      <p:ext uri="{BB962C8B-B14F-4D97-AF65-F5344CB8AC3E}">
        <p14:creationId xmlns:p14="http://schemas.microsoft.com/office/powerpoint/2010/main" val="38187290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Page 40 – Expressive Review</a:t>
            </a:r>
            <a:endParaRPr lang="en-US" dirty="0"/>
          </a:p>
        </p:txBody>
      </p:sp>
      <p:sp>
        <p:nvSpPr>
          <p:cNvPr id="6" name="Content Placeholder 5"/>
          <p:cNvSpPr>
            <a:spLocks noGrp="1"/>
          </p:cNvSpPr>
          <p:nvPr>
            <p:ph idx="1"/>
          </p:nvPr>
        </p:nvSpPr>
        <p:spPr/>
        <p:txBody>
          <a:bodyPr>
            <a:normAutofit fontScale="85000" lnSpcReduction="20000"/>
          </a:bodyPr>
          <a:lstStyle/>
          <a:p>
            <a:pPr marL="457200" indent="-457200">
              <a:buFont typeface="+mj-lt"/>
              <a:buAutoNum type="arabicPeriod" startAt="6"/>
            </a:pPr>
            <a:r>
              <a:rPr lang="en-US" dirty="0" smtClean="0"/>
              <a:t>How </a:t>
            </a:r>
            <a:r>
              <a:rPr lang="en-US" dirty="0"/>
              <a:t>can you instruct an Expressive in accomplishing a task?</a:t>
            </a:r>
          </a:p>
          <a:p>
            <a:pPr marL="457200" indent="-457200">
              <a:buFont typeface="+mj-lt"/>
              <a:buAutoNum type="arabicPeriod" startAt="6"/>
            </a:pPr>
            <a:r>
              <a:rPr lang="en-US" dirty="0" smtClean="0"/>
              <a:t>What </a:t>
            </a:r>
            <a:r>
              <a:rPr lang="en-US" dirty="0"/>
              <a:t>kind of support will an Expressive require from you?</a:t>
            </a:r>
          </a:p>
          <a:p>
            <a:pPr marL="457200" indent="-457200">
              <a:buFont typeface="+mj-lt"/>
              <a:buAutoNum type="arabicPeriod" startAt="6"/>
            </a:pPr>
            <a:r>
              <a:rPr lang="en-US" dirty="0" smtClean="0"/>
              <a:t>How </a:t>
            </a:r>
            <a:r>
              <a:rPr lang="en-US" dirty="0"/>
              <a:t>does an Expressive make a decision?</a:t>
            </a:r>
          </a:p>
          <a:p>
            <a:pPr marL="457200" indent="-457200">
              <a:buFont typeface="+mj-lt"/>
              <a:buAutoNum type="arabicPeriod" startAt="6"/>
            </a:pPr>
            <a:r>
              <a:rPr lang="en-US" dirty="0" smtClean="0"/>
              <a:t>The </a:t>
            </a:r>
            <a:r>
              <a:rPr lang="en-US" dirty="0"/>
              <a:t>next time you work or speak with an individual using an Expressive pattern, what are three behaviors you can use that will put the two of you on the same wavelength</a:t>
            </a:r>
            <a:r>
              <a:rPr lang="en-US" dirty="0" smtClean="0"/>
              <a:t>?</a:t>
            </a:r>
            <a:endParaRPr lang="en-US" dirty="0"/>
          </a:p>
        </p:txBody>
      </p:sp>
    </p:spTree>
    <p:extLst>
      <p:ext uri="{BB962C8B-B14F-4D97-AF65-F5344CB8AC3E}">
        <p14:creationId xmlns:p14="http://schemas.microsoft.com/office/powerpoint/2010/main" val="15127057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 Cover – Your Style</a:t>
            </a:r>
            <a:endParaRPr lang="en-US" dirty="0"/>
          </a:p>
        </p:txBody>
      </p:sp>
      <p:grpSp>
        <p:nvGrpSpPr>
          <p:cNvPr id="3" name="Group 2"/>
          <p:cNvGrpSpPr/>
          <p:nvPr/>
        </p:nvGrpSpPr>
        <p:grpSpPr>
          <a:xfrm>
            <a:off x="2133600" y="1268413"/>
            <a:ext cx="6629400" cy="3337322"/>
            <a:chOff x="2286000" y="1063228"/>
            <a:chExt cx="6629400" cy="3337322"/>
          </a:xfrm>
        </p:grpSpPr>
        <p:sp>
          <p:nvSpPr>
            <p:cNvPr id="4" name="Rectangle 3"/>
            <p:cNvSpPr/>
            <p:nvPr/>
          </p:nvSpPr>
          <p:spPr>
            <a:xfrm>
              <a:off x="2286000" y="1063228"/>
              <a:ext cx="6629400" cy="33373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sight Edge Logo.002.jpeg" descr="Insight Edge Logo.002.jpeg"/>
            <p:cNvPicPr>
              <a:picLocks noChangeAspect="1"/>
            </p:cNvPicPr>
            <p:nvPr/>
          </p:nvPicPr>
          <p:blipFill>
            <a:blip r:embed="rId2">
              <a:extLst/>
            </a:blip>
            <a:stretch>
              <a:fillRect/>
            </a:stretch>
          </p:blipFill>
          <p:spPr>
            <a:xfrm>
              <a:off x="6019800" y="1129514"/>
              <a:ext cx="2797645" cy="1009989"/>
            </a:xfrm>
            <a:prstGeom prst="rect">
              <a:avLst/>
            </a:prstGeom>
            <a:ln w="12700">
              <a:miter lim="400000"/>
            </a:ln>
          </p:spPr>
        </p:pic>
        <p:sp>
          <p:nvSpPr>
            <p:cNvPr id="6" name="TextBox 5"/>
            <p:cNvSpPr txBox="1"/>
            <p:nvPr/>
          </p:nvSpPr>
          <p:spPr>
            <a:xfrm>
              <a:off x="2438400" y="3105150"/>
              <a:ext cx="6234896" cy="907941"/>
            </a:xfrm>
            <a:prstGeom prst="rect">
              <a:avLst/>
            </a:prstGeom>
            <a:noFill/>
          </p:spPr>
          <p:txBody>
            <a:bodyPr wrap="square" rtlCol="0">
              <a:spAutoFit/>
            </a:bodyPr>
            <a:lstStyle/>
            <a:p>
              <a:pPr algn="r"/>
              <a:r>
                <a:rPr lang="en-US" sz="2400" b="1" spc="300" dirty="0" smtClean="0">
                  <a:solidFill>
                    <a:srgbClr val="FFC000"/>
                  </a:solidFill>
                  <a:latin typeface="Franklin Gothic Medium" panose="020B0603020102020204" pitchFamily="34" charset="0"/>
                  <a:cs typeface="Arial" panose="020B0604020202020204" pitchFamily="34" charset="0"/>
                </a:rPr>
                <a:t>Personal Assessment for: </a:t>
              </a:r>
            </a:p>
            <a:p>
              <a:pPr algn="r"/>
              <a:r>
                <a:rPr lang="en-US" dirty="0" smtClean="0">
                  <a:latin typeface="Franklin Gothic Medium" panose="020B0603020102020204" pitchFamily="34" charset="0"/>
                  <a:cs typeface="Arial" panose="020B0604020202020204" pitchFamily="34" charset="0"/>
                </a:rPr>
                <a:t>John Smith - Primary/Secondary</a:t>
              </a:r>
            </a:p>
            <a:p>
              <a:pPr algn="r"/>
              <a:r>
                <a:rPr lang="en-US" sz="900" dirty="0" smtClean="0">
                  <a:latin typeface="Franklin Gothic Medium" panose="020B0603020102020204" pitchFamily="34" charset="0"/>
                  <a:cs typeface="Arial" panose="020B0604020202020204" pitchFamily="34" charset="0"/>
                </a:rPr>
                <a:t>This assessment was completed on January 1, 20XX</a:t>
              </a:r>
              <a:endParaRPr lang="en-US" sz="900" dirty="0">
                <a:latin typeface="Franklin Gothic Medium" panose="020B0603020102020204" pitchFamily="34" charset="0"/>
                <a:cs typeface="Arial" panose="020B0604020202020204" pitchFamily="34" charset="0"/>
              </a:endParaRPr>
            </a:p>
          </p:txBody>
        </p:sp>
      </p:grpSp>
    </p:spTree>
    <p:extLst>
      <p:ext uri="{BB962C8B-B14F-4D97-AF65-F5344CB8AC3E}">
        <p14:creationId xmlns:p14="http://schemas.microsoft.com/office/powerpoint/2010/main" val="24797587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Analytical Perspective</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Attention to details</a:t>
            </a:r>
          </a:p>
          <a:p>
            <a:pPr marL="342900" indent="-342900">
              <a:buFont typeface="Arial" panose="020B0604020202020204" pitchFamily="34" charset="0"/>
              <a:buChar char="•"/>
            </a:pPr>
            <a:r>
              <a:rPr lang="en-US" dirty="0"/>
              <a:t>Goal oriented - tasks</a:t>
            </a:r>
          </a:p>
          <a:p>
            <a:pPr marL="342900" indent="-342900">
              <a:buFont typeface="Arial" panose="020B0604020202020204" pitchFamily="34" charset="0"/>
              <a:buChar char="•"/>
            </a:pPr>
            <a:r>
              <a:rPr lang="en-US" dirty="0"/>
              <a:t>Motivated by correctness and quality</a:t>
            </a:r>
          </a:p>
          <a:p>
            <a:pPr marL="342900" indent="-342900">
              <a:buFont typeface="Arial" panose="020B0604020202020204" pitchFamily="34" charset="0"/>
              <a:buChar char="•"/>
            </a:pPr>
            <a:r>
              <a:rPr lang="en-US" dirty="0"/>
              <a:t>Basic fear - criticism of their work </a:t>
            </a:r>
          </a:p>
          <a:p>
            <a:pPr marL="342900" indent="-342900">
              <a:buFont typeface="Arial" panose="020B0604020202020204" pitchFamily="34" charset="0"/>
              <a:buChar char="•"/>
            </a:pPr>
            <a:r>
              <a:rPr lang="en-US" dirty="0"/>
              <a:t>Under pressure - can become overly critical of self and </a:t>
            </a:r>
            <a:r>
              <a:rPr lang="en-US" dirty="0" smtClean="0"/>
              <a:t>others</a:t>
            </a:r>
            <a:endParaRPr lang="en-US" dirty="0"/>
          </a:p>
        </p:txBody>
      </p:sp>
    </p:spTree>
    <p:extLst>
      <p:ext uri="{BB962C8B-B14F-4D97-AF65-F5344CB8AC3E}">
        <p14:creationId xmlns:p14="http://schemas.microsoft.com/office/powerpoint/2010/main" val="29551515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Page 44 – Analytical Review</a:t>
            </a:r>
            <a:endParaRPr lang="en-US" dirty="0"/>
          </a:p>
        </p:txBody>
      </p:sp>
      <p:sp>
        <p:nvSpPr>
          <p:cNvPr id="6" name="Content Placeholder 5"/>
          <p:cNvSpPr>
            <a:spLocks noGrp="1"/>
          </p:cNvSpPr>
          <p:nvPr>
            <p:ph idx="1"/>
          </p:nvPr>
        </p:nvSpPr>
        <p:spPr/>
        <p:txBody>
          <a:bodyPr>
            <a:normAutofit fontScale="92500" lnSpcReduction="10000"/>
          </a:bodyPr>
          <a:lstStyle/>
          <a:p>
            <a:pPr marL="457200" indent="-457200">
              <a:buFont typeface="+mj-lt"/>
              <a:buAutoNum type="arabicPeriod"/>
            </a:pPr>
            <a:r>
              <a:rPr lang="en-US" dirty="0" smtClean="0"/>
              <a:t>What </a:t>
            </a:r>
            <a:r>
              <a:rPr lang="en-US" dirty="0"/>
              <a:t>climate or atmosphere should be established when interacting with an Analytical?</a:t>
            </a:r>
          </a:p>
          <a:p>
            <a:pPr marL="457200" indent="-457200">
              <a:buFont typeface="+mj-lt"/>
              <a:buAutoNum type="arabicPeriod"/>
            </a:pPr>
            <a:r>
              <a:rPr lang="en-US" dirty="0" smtClean="0"/>
              <a:t>What </a:t>
            </a:r>
            <a:r>
              <a:rPr lang="en-US" dirty="0"/>
              <a:t>are an Analytical’s priorities regarding use of time?</a:t>
            </a:r>
          </a:p>
          <a:p>
            <a:pPr marL="457200" indent="-457200">
              <a:buFont typeface="+mj-lt"/>
              <a:buAutoNum type="arabicPeriod"/>
            </a:pPr>
            <a:r>
              <a:rPr lang="en-US" dirty="0" smtClean="0"/>
              <a:t>At </a:t>
            </a:r>
            <a:r>
              <a:rPr lang="en-US" dirty="0"/>
              <a:t>what pace is an Analytical most comfortable?</a:t>
            </a:r>
          </a:p>
          <a:p>
            <a:pPr marL="457200" indent="-457200">
              <a:buFont typeface="+mj-lt"/>
              <a:buAutoNum type="arabicPeriod"/>
            </a:pPr>
            <a:r>
              <a:rPr lang="en-US" dirty="0" smtClean="0"/>
              <a:t>In </a:t>
            </a:r>
            <a:r>
              <a:rPr lang="en-US" dirty="0"/>
              <a:t>what form do Analyticals like information?</a:t>
            </a:r>
          </a:p>
          <a:p>
            <a:pPr marL="457200" indent="-457200">
              <a:buFont typeface="+mj-lt"/>
              <a:buAutoNum type="arabicPeriod"/>
            </a:pPr>
            <a:r>
              <a:rPr lang="en-US" dirty="0" smtClean="0"/>
              <a:t>How </a:t>
            </a:r>
            <a:r>
              <a:rPr lang="en-US" dirty="0"/>
              <a:t>can you win acceptance from an Analytical</a:t>
            </a:r>
            <a:r>
              <a:rPr lang="en-US" dirty="0" smtClean="0"/>
              <a:t>?</a:t>
            </a:r>
            <a:endParaRPr lang="en-US" dirty="0"/>
          </a:p>
        </p:txBody>
      </p:sp>
    </p:spTree>
    <p:extLst>
      <p:ext uri="{BB962C8B-B14F-4D97-AF65-F5344CB8AC3E}">
        <p14:creationId xmlns:p14="http://schemas.microsoft.com/office/powerpoint/2010/main" val="1563851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Page 44 – Analytical Review</a:t>
            </a:r>
            <a:endParaRPr lang="en-US" dirty="0"/>
          </a:p>
        </p:txBody>
      </p:sp>
      <p:sp>
        <p:nvSpPr>
          <p:cNvPr id="6" name="Content Placeholder 5"/>
          <p:cNvSpPr>
            <a:spLocks noGrp="1"/>
          </p:cNvSpPr>
          <p:nvPr>
            <p:ph idx="1"/>
          </p:nvPr>
        </p:nvSpPr>
        <p:spPr/>
        <p:txBody>
          <a:bodyPr>
            <a:normAutofit fontScale="85000" lnSpcReduction="20000"/>
          </a:bodyPr>
          <a:lstStyle/>
          <a:p>
            <a:pPr marL="457200" indent="-457200">
              <a:buFont typeface="+mj-lt"/>
              <a:buAutoNum type="arabicPeriod" startAt="6"/>
            </a:pPr>
            <a:r>
              <a:rPr lang="en-US" dirty="0" smtClean="0"/>
              <a:t>How </a:t>
            </a:r>
            <a:r>
              <a:rPr lang="en-US" dirty="0"/>
              <a:t>can you instruct an Analytical in accomplishing a task?</a:t>
            </a:r>
          </a:p>
          <a:p>
            <a:pPr marL="457200" indent="-457200">
              <a:buFont typeface="+mj-lt"/>
              <a:buAutoNum type="arabicPeriod" startAt="6"/>
            </a:pPr>
            <a:r>
              <a:rPr lang="en-US" dirty="0" smtClean="0"/>
              <a:t>What </a:t>
            </a:r>
            <a:r>
              <a:rPr lang="en-US" dirty="0"/>
              <a:t>kind of support will an Analytical require from you?</a:t>
            </a:r>
          </a:p>
          <a:p>
            <a:pPr marL="457200" indent="-457200">
              <a:buFont typeface="+mj-lt"/>
              <a:buAutoNum type="arabicPeriod" startAt="6"/>
            </a:pPr>
            <a:r>
              <a:rPr lang="en-US" dirty="0" smtClean="0"/>
              <a:t>How </a:t>
            </a:r>
            <a:r>
              <a:rPr lang="en-US" dirty="0"/>
              <a:t>does an Analytical make a decision?</a:t>
            </a:r>
          </a:p>
          <a:p>
            <a:pPr marL="457200" indent="-457200">
              <a:buFont typeface="+mj-lt"/>
              <a:buAutoNum type="arabicPeriod" startAt="6"/>
            </a:pPr>
            <a:r>
              <a:rPr lang="en-US" dirty="0" smtClean="0"/>
              <a:t>The </a:t>
            </a:r>
            <a:r>
              <a:rPr lang="en-US" dirty="0"/>
              <a:t>next time you work or speak with an individual using an Analytical pattern, what are three behaviors you can use that will put the two of you on the same wavelength</a:t>
            </a:r>
            <a:r>
              <a:rPr lang="en-US" dirty="0" smtClean="0"/>
              <a:t>?</a:t>
            </a:r>
            <a:endParaRPr lang="en-US" dirty="0"/>
          </a:p>
        </p:txBody>
      </p:sp>
    </p:spTree>
    <p:extLst>
      <p:ext uri="{BB962C8B-B14F-4D97-AF65-F5344CB8AC3E}">
        <p14:creationId xmlns:p14="http://schemas.microsoft.com/office/powerpoint/2010/main" val="3682301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Amiable Perspective</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Consistent performance</a:t>
            </a:r>
          </a:p>
          <a:p>
            <a:pPr marL="342900" indent="-342900">
              <a:buFont typeface="Arial" panose="020B0604020202020204" pitchFamily="34" charset="0"/>
              <a:buChar char="•"/>
            </a:pPr>
            <a:r>
              <a:rPr lang="en-US" dirty="0"/>
              <a:t>Goal oriented - team</a:t>
            </a:r>
          </a:p>
          <a:p>
            <a:pPr marL="342900" indent="-342900">
              <a:buFont typeface="Arial" panose="020B0604020202020204" pitchFamily="34" charset="0"/>
              <a:buChar char="•"/>
            </a:pPr>
            <a:r>
              <a:rPr lang="en-US" dirty="0"/>
              <a:t>Motivated by maintenance of status quo</a:t>
            </a:r>
          </a:p>
          <a:p>
            <a:pPr marL="342900" indent="-342900">
              <a:buFont typeface="Arial" panose="020B0604020202020204" pitchFamily="34" charset="0"/>
              <a:buChar char="•"/>
            </a:pPr>
            <a:r>
              <a:rPr lang="en-US" dirty="0"/>
              <a:t>Basic fear - loss of stability/change </a:t>
            </a:r>
          </a:p>
          <a:p>
            <a:pPr marL="342900" indent="-342900">
              <a:buFont typeface="Arial" panose="020B0604020202020204" pitchFamily="34" charset="0"/>
              <a:buChar char="•"/>
            </a:pPr>
            <a:r>
              <a:rPr lang="en-US" dirty="0"/>
              <a:t>Under pressure - can become overly willing to give up </a:t>
            </a:r>
          </a:p>
        </p:txBody>
      </p:sp>
    </p:spTree>
    <p:extLst>
      <p:ext uri="{BB962C8B-B14F-4D97-AF65-F5344CB8AC3E}">
        <p14:creationId xmlns:p14="http://schemas.microsoft.com/office/powerpoint/2010/main" val="68139574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48 – Amiable Review</a:t>
            </a:r>
            <a:endParaRPr lang="en-US" dirty="0"/>
          </a:p>
        </p:txBody>
      </p:sp>
      <p:sp>
        <p:nvSpPr>
          <p:cNvPr id="5" name="Content Placeholder 4"/>
          <p:cNvSpPr>
            <a:spLocks noGrp="1"/>
          </p:cNvSpPr>
          <p:nvPr>
            <p:ph idx="1"/>
          </p:nvPr>
        </p:nvSpPr>
        <p:spPr/>
        <p:txBody>
          <a:bodyPr>
            <a:normAutofit fontScale="92500" lnSpcReduction="10000"/>
          </a:bodyPr>
          <a:lstStyle/>
          <a:p>
            <a:pPr marL="457200" indent="-457200">
              <a:buFont typeface="+mj-lt"/>
              <a:buAutoNum type="arabicPeriod"/>
            </a:pPr>
            <a:r>
              <a:rPr lang="en-US" dirty="0" smtClean="0"/>
              <a:t>What </a:t>
            </a:r>
            <a:r>
              <a:rPr lang="en-US" dirty="0"/>
              <a:t>climate or atmosphere should be established when interacting with an Amiable?</a:t>
            </a:r>
          </a:p>
          <a:p>
            <a:pPr marL="457200" indent="-457200">
              <a:buFont typeface="+mj-lt"/>
              <a:buAutoNum type="arabicPeriod"/>
            </a:pPr>
            <a:r>
              <a:rPr lang="en-US" dirty="0" smtClean="0"/>
              <a:t>What </a:t>
            </a:r>
            <a:r>
              <a:rPr lang="en-US" dirty="0"/>
              <a:t>are an Amiable’s priorities regarding use of time?</a:t>
            </a:r>
          </a:p>
          <a:p>
            <a:pPr marL="457200" indent="-457200">
              <a:buFont typeface="+mj-lt"/>
              <a:buAutoNum type="arabicPeriod"/>
            </a:pPr>
            <a:r>
              <a:rPr lang="en-US" dirty="0" smtClean="0"/>
              <a:t>At </a:t>
            </a:r>
            <a:r>
              <a:rPr lang="en-US" dirty="0"/>
              <a:t>what pace is an Amiable most comfortable?</a:t>
            </a:r>
          </a:p>
          <a:p>
            <a:pPr marL="457200" indent="-457200">
              <a:buFont typeface="+mj-lt"/>
              <a:buAutoNum type="arabicPeriod"/>
            </a:pPr>
            <a:r>
              <a:rPr lang="en-US" dirty="0" smtClean="0"/>
              <a:t>In </a:t>
            </a:r>
            <a:r>
              <a:rPr lang="en-US" dirty="0"/>
              <a:t>what form do Amiables like information?</a:t>
            </a:r>
          </a:p>
          <a:p>
            <a:pPr marL="457200" indent="-457200">
              <a:buFont typeface="+mj-lt"/>
              <a:buAutoNum type="arabicPeriod"/>
            </a:pPr>
            <a:r>
              <a:rPr lang="en-US" dirty="0" smtClean="0"/>
              <a:t>How </a:t>
            </a:r>
            <a:r>
              <a:rPr lang="en-US" dirty="0"/>
              <a:t>can you win acceptance from an Amiable</a:t>
            </a:r>
            <a:r>
              <a:rPr lang="en-US" dirty="0" smtClean="0"/>
              <a:t>?</a:t>
            </a:r>
            <a:endParaRPr lang="en-US" dirty="0"/>
          </a:p>
        </p:txBody>
      </p:sp>
    </p:spTree>
    <p:extLst>
      <p:ext uri="{BB962C8B-B14F-4D97-AF65-F5344CB8AC3E}">
        <p14:creationId xmlns:p14="http://schemas.microsoft.com/office/powerpoint/2010/main" val="1122642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48 – Amiable Review</a:t>
            </a:r>
            <a:endParaRPr lang="en-US" dirty="0"/>
          </a:p>
        </p:txBody>
      </p:sp>
      <p:sp>
        <p:nvSpPr>
          <p:cNvPr id="5" name="Content Placeholder 4"/>
          <p:cNvSpPr>
            <a:spLocks noGrp="1"/>
          </p:cNvSpPr>
          <p:nvPr>
            <p:ph idx="1"/>
          </p:nvPr>
        </p:nvSpPr>
        <p:spPr/>
        <p:txBody>
          <a:bodyPr>
            <a:normAutofit fontScale="85000" lnSpcReduction="20000"/>
          </a:bodyPr>
          <a:lstStyle/>
          <a:p>
            <a:pPr marL="457200" indent="-457200">
              <a:buFont typeface="+mj-lt"/>
              <a:buAutoNum type="arabicPeriod" startAt="6"/>
            </a:pPr>
            <a:r>
              <a:rPr lang="en-US" dirty="0" smtClean="0"/>
              <a:t>How </a:t>
            </a:r>
            <a:r>
              <a:rPr lang="en-US" dirty="0"/>
              <a:t>can you instruct an Amiable in accomplishing a task?</a:t>
            </a:r>
          </a:p>
          <a:p>
            <a:pPr marL="457200" indent="-457200">
              <a:buFont typeface="+mj-lt"/>
              <a:buAutoNum type="arabicPeriod" startAt="6"/>
            </a:pPr>
            <a:r>
              <a:rPr lang="en-US" dirty="0" smtClean="0"/>
              <a:t>What </a:t>
            </a:r>
            <a:r>
              <a:rPr lang="en-US" dirty="0"/>
              <a:t>kind of support will an Amiable require from you?</a:t>
            </a:r>
          </a:p>
          <a:p>
            <a:pPr marL="457200" indent="-457200">
              <a:buFont typeface="+mj-lt"/>
              <a:buAutoNum type="arabicPeriod" startAt="6"/>
            </a:pPr>
            <a:r>
              <a:rPr lang="en-US" dirty="0" smtClean="0"/>
              <a:t>How </a:t>
            </a:r>
            <a:r>
              <a:rPr lang="en-US" dirty="0"/>
              <a:t>does an Amiable make a decision?</a:t>
            </a:r>
          </a:p>
          <a:p>
            <a:pPr marL="457200" indent="-457200">
              <a:buFont typeface="+mj-lt"/>
              <a:buAutoNum type="arabicPeriod" startAt="6"/>
            </a:pPr>
            <a:r>
              <a:rPr lang="en-US" dirty="0" smtClean="0"/>
              <a:t>The </a:t>
            </a:r>
            <a:r>
              <a:rPr lang="en-US" dirty="0"/>
              <a:t>next time you work or speak with an individual using an Amiable pattern, what are three behaviors you can use that will put the two of you on the same wavelength</a:t>
            </a:r>
            <a:r>
              <a:rPr lang="en-US" dirty="0" smtClean="0"/>
              <a:t>?</a:t>
            </a:r>
            <a:endParaRPr lang="en-US" dirty="0"/>
          </a:p>
        </p:txBody>
      </p:sp>
    </p:spTree>
    <p:extLst>
      <p:ext uri="{BB962C8B-B14F-4D97-AF65-F5344CB8AC3E}">
        <p14:creationId xmlns:p14="http://schemas.microsoft.com/office/powerpoint/2010/main" val="18167421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3 – Your Pattern</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How You See Yourself</a:t>
            </a:r>
          </a:p>
          <a:p>
            <a:pPr marL="342900" indent="-342900">
              <a:buFont typeface="Arial" panose="020B0604020202020204" pitchFamily="34" charset="0"/>
              <a:buChar char="•"/>
            </a:pPr>
            <a:r>
              <a:rPr lang="en-US" dirty="0" smtClean="0"/>
              <a:t>How </a:t>
            </a:r>
            <a:r>
              <a:rPr lang="en-US" dirty="0" smtClean="0"/>
              <a:t>You Are Perceived</a:t>
            </a:r>
            <a:endParaRPr lang="en-US" dirty="0"/>
          </a:p>
          <a:p>
            <a:pPr marL="342900" indent="-342900">
              <a:buFont typeface="Arial" panose="020B0604020202020204" pitchFamily="34" charset="0"/>
              <a:buChar char="•"/>
            </a:pPr>
            <a:r>
              <a:rPr lang="en-US" dirty="0" smtClean="0"/>
              <a:t>How You Act at </a:t>
            </a:r>
            <a:r>
              <a:rPr lang="en-US" dirty="0" smtClean="0"/>
              <a:t>Work</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1047750"/>
            <a:ext cx="3766457" cy="2471737"/>
          </a:xfrm>
          <a:prstGeom prst="rect">
            <a:avLst/>
          </a:prstGeom>
        </p:spPr>
      </p:pic>
    </p:spTree>
    <p:extLst>
      <p:ext uri="{BB962C8B-B14F-4D97-AF65-F5344CB8AC3E}">
        <p14:creationId xmlns:p14="http://schemas.microsoft.com/office/powerpoint/2010/main" val="883519630"/>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erMedia.com Static Layouts">
  <a:themeElements>
    <a:clrScheme name="Custom 9">
      <a:dk1>
        <a:sysClr val="windowText" lastClr="000000"/>
      </a:dk1>
      <a:lt1>
        <a:sysClr val="window" lastClr="FFFFFF"/>
      </a:lt1>
      <a:dk2>
        <a:srgbClr val="FF9933"/>
      </a:dk2>
      <a:lt2>
        <a:srgbClr val="EEECE1"/>
      </a:lt2>
      <a:accent1>
        <a:srgbClr val="1A4B86"/>
      </a:accent1>
      <a:accent2>
        <a:srgbClr val="198186"/>
      </a:accent2>
      <a:accent3>
        <a:srgbClr val="196686"/>
      </a:accent3>
      <a:accent4>
        <a:srgbClr val="84B1E7"/>
      </a:accent4>
      <a:accent5>
        <a:srgbClr val="1E1986"/>
      </a:accent5>
      <a:accent6>
        <a:srgbClr val="818619"/>
      </a:accent6>
      <a:hlink>
        <a:srgbClr val="84B1E7"/>
      </a:hlink>
      <a:folHlink>
        <a:srgbClr val="198186"/>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5508</TotalTime>
  <Words>2428</Words>
  <Application>Microsoft Office PowerPoint</Application>
  <PresentationFormat>On-screen Show (16:9)</PresentationFormat>
  <Paragraphs>415</Paragraphs>
  <Slides>85</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85</vt:i4>
      </vt:variant>
    </vt:vector>
  </HeadingPairs>
  <TitlesOfParts>
    <vt:vector size="94" baseType="lpstr">
      <vt:lpstr>Arial</vt:lpstr>
      <vt:lpstr>BebasNeue</vt:lpstr>
      <vt:lpstr>Calibri</vt:lpstr>
      <vt:lpstr>Franklin Gothic Medium</vt:lpstr>
      <vt:lpstr>Georgia</vt:lpstr>
      <vt:lpstr>Impact</vt:lpstr>
      <vt:lpstr>Tahoma</vt:lpstr>
      <vt:lpstr>PresenterMedia.com Static Layouts</vt:lpstr>
      <vt:lpstr>Custom Design</vt:lpstr>
      <vt:lpstr>Insight Edge</vt:lpstr>
      <vt:lpstr>Four Goals for Today</vt:lpstr>
      <vt:lpstr>Effective Communicators</vt:lpstr>
      <vt:lpstr>Which is More Important in Communication?</vt:lpstr>
      <vt:lpstr>PowerPoint Presentation</vt:lpstr>
      <vt:lpstr>PowerPoint Presentation</vt:lpstr>
      <vt:lpstr>The Influence of Style</vt:lpstr>
      <vt:lpstr>Report Cover – Your Style</vt:lpstr>
      <vt:lpstr>Page 3 – Your Pattern</vt:lpstr>
      <vt:lpstr>Page 5 – The Four Styles</vt:lpstr>
      <vt:lpstr>Page 6 - Graphs</vt:lpstr>
      <vt:lpstr>Your Personal Assessment</vt:lpstr>
      <vt:lpstr>Your Personal Assessment</vt:lpstr>
      <vt:lpstr>Page 30 - Overview</vt:lpstr>
      <vt:lpstr>Page 30 - Overview</vt:lpstr>
      <vt:lpstr>Page 30 - Overview</vt:lpstr>
      <vt:lpstr>Page 31 – Word Exercise</vt:lpstr>
      <vt:lpstr>Page 32 – The Pattern Model</vt:lpstr>
      <vt:lpstr>Page 32 – The Pattern Model</vt:lpstr>
      <vt:lpstr>Page 32 – The Pattern Model</vt:lpstr>
      <vt:lpstr>Page 32 – The Pattern Model</vt:lpstr>
      <vt:lpstr>Page 32 – The Pattern Model</vt:lpstr>
      <vt:lpstr>Page 33 – Dominants Act Like</vt:lpstr>
      <vt:lpstr>Page 34 – Recognize the Dominant</vt:lpstr>
      <vt:lpstr>Page 34 – Recognize the Dominant</vt:lpstr>
      <vt:lpstr>Page 35 - When Working with Dominants</vt:lpstr>
      <vt:lpstr>Page 35 – Dominants, When Working With Others</vt:lpstr>
      <vt:lpstr>Page 35 – Positive Perceptions</vt:lpstr>
      <vt:lpstr>Page 35 – Negative Perceptions</vt:lpstr>
      <vt:lpstr>You Know You’re a Dominant When…</vt:lpstr>
      <vt:lpstr>You Know You’re a Dominant When…</vt:lpstr>
      <vt:lpstr>You Know You’re a Dominant When…</vt:lpstr>
      <vt:lpstr>You Know You’re a Dominant When…</vt:lpstr>
      <vt:lpstr>Page 37 – Expressives Act Like</vt:lpstr>
      <vt:lpstr>Page 38 – Recognize the Expressive</vt:lpstr>
      <vt:lpstr>Page 38 – Recognize the Expressive</vt:lpstr>
      <vt:lpstr>Page 39 – When Working with Expressives</vt:lpstr>
      <vt:lpstr>Page 39 – Expressives, When Working with Others</vt:lpstr>
      <vt:lpstr>Page 39 – Positive Perceptions</vt:lpstr>
      <vt:lpstr>Page 39 – Negative Perceptions</vt:lpstr>
      <vt:lpstr>You Know You’re An Expressive When…</vt:lpstr>
      <vt:lpstr>You Know You’re An Expressive When…</vt:lpstr>
      <vt:lpstr>You Know You’re An Expressive When…</vt:lpstr>
      <vt:lpstr>Page 41 – Analyticals Act Like</vt:lpstr>
      <vt:lpstr>Page 42 – Recognize the Analytical</vt:lpstr>
      <vt:lpstr>Page 42 – Recognize the Analytical</vt:lpstr>
      <vt:lpstr>Page 43 – When Working with Analyticals</vt:lpstr>
      <vt:lpstr>Page 43 – Analyticals, When Working with Others</vt:lpstr>
      <vt:lpstr>Page 43 – Positive Perceptions</vt:lpstr>
      <vt:lpstr>Page 43 – Negative Perceptions</vt:lpstr>
      <vt:lpstr>You Know You’re an Analytical When…</vt:lpstr>
      <vt:lpstr>You Know You’re an Analytical When…</vt:lpstr>
      <vt:lpstr>You Know You’re an Analytical When…</vt:lpstr>
      <vt:lpstr>Page 45 – Amiables Act Like</vt:lpstr>
      <vt:lpstr>Page 46 – Recognize the Amiable</vt:lpstr>
      <vt:lpstr>Page 46 – Recognize the Amiable</vt:lpstr>
      <vt:lpstr>Page 47 – When Working with Amiables</vt:lpstr>
      <vt:lpstr>Page 47 – Amiables, When Working with Others</vt:lpstr>
      <vt:lpstr>Page 47 – Positive Perceptions</vt:lpstr>
      <vt:lpstr>Page 47 – Negative Perceptions</vt:lpstr>
      <vt:lpstr>You Know You’re an Amiable When…</vt:lpstr>
      <vt:lpstr>You Know You’re an Amiable When…</vt:lpstr>
      <vt:lpstr>How The Four Styles Arrive Late to a Meeting</vt:lpstr>
      <vt:lpstr>Insight Edge</vt:lpstr>
      <vt:lpstr>PowerPoint Presentation</vt:lpstr>
      <vt:lpstr>PowerPoint Presentation</vt:lpstr>
      <vt:lpstr>Page 30 - Your Profile is Not: </vt:lpstr>
      <vt:lpstr>Page 30 – The Four Styles</vt:lpstr>
      <vt:lpstr>Key Behavioral Style Factors</vt:lpstr>
      <vt:lpstr>Basic Motivation Concepts </vt:lpstr>
      <vt:lpstr>Successful Communicators</vt:lpstr>
      <vt:lpstr>Good to Great</vt:lpstr>
      <vt:lpstr>One Thought</vt:lpstr>
      <vt:lpstr>The Dominant Perspective:</vt:lpstr>
      <vt:lpstr>Page 36 – Dominant Review</vt:lpstr>
      <vt:lpstr>Page 36 – Dominant Review</vt:lpstr>
      <vt:lpstr>The Expressive Perspective</vt:lpstr>
      <vt:lpstr>Page 40 – Expressive Review</vt:lpstr>
      <vt:lpstr>Page 40 – Expressive Review</vt:lpstr>
      <vt:lpstr>The Analytical Perspective</vt:lpstr>
      <vt:lpstr>Page 44 – Analytical Review</vt:lpstr>
      <vt:lpstr>Page 44 – Analytical Review</vt:lpstr>
      <vt:lpstr>The Amiable Perspective</vt:lpstr>
      <vt:lpstr>Page 48 – Amiable Review</vt:lpstr>
      <vt:lpstr>Page 48 – Amiable Review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PresenterMedia.com</dc:creator>
  <cp:lastModifiedBy>Microsoft account</cp:lastModifiedBy>
  <cp:revision>99</cp:revision>
  <dcterms:created xsi:type="dcterms:W3CDTF">2010-08-04T16:12:43Z</dcterms:created>
  <dcterms:modified xsi:type="dcterms:W3CDTF">2024-06-14T23:43:04Z</dcterms:modified>
</cp:coreProperties>
</file>